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0" autoAdjust="0"/>
    <p:restoredTop sz="94660"/>
  </p:normalViewPr>
  <p:slideViewPr>
    <p:cSldViewPr snapToGrid="0">
      <p:cViewPr>
        <p:scale>
          <a:sx n="50" d="100"/>
          <a:sy n="50" d="100"/>
        </p:scale>
        <p:origin x="496"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BAEF8-8A56-4F16-8D7E-BEAFCD75E040}" type="datetimeFigureOut">
              <a:rPr lang="en-US" smtClean="0"/>
              <a:t>7/31/2021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79B1F-6B22-4EB4-9C5C-CDB0E0848FC4}" type="slidenum">
              <a:rPr lang="en-US" smtClean="0"/>
              <a:t>‹#›</a:t>
            </a:fld>
            <a:endParaRPr lang="en-US"/>
          </a:p>
        </p:txBody>
      </p:sp>
    </p:spTree>
    <p:extLst>
      <p:ext uri="{BB962C8B-B14F-4D97-AF65-F5344CB8AC3E}">
        <p14:creationId xmlns:p14="http://schemas.microsoft.com/office/powerpoint/2010/main" val="3378791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tali.net/tutorial/gnuplot-visualisasi-data.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Standar umum ilustrasi pada artikel ilmiah:</a:t>
            </a:r>
            <a:br>
              <a:rPr lang="en-US" smtClean="0"/>
            </a:br>
            <a:r>
              <a:rPr lang="en-US" smtClean="0"/>
              <a:t/>
            </a:r>
            <a:br>
              <a:rPr lang="en-US" smtClean="0"/>
            </a:br>
            <a:r>
              <a:rPr lang="en-US" smtClean="0"/>
              <a:t>- Untuk pilihan warna, pastikan agar gambar tetap jelas ketika dicetak dalam warna hitam putih. Jurnal internasional bereputasi biasanya mewajibkan kejelasan gambar saat dicetak biasa maupun saat hitam putih.</a:t>
            </a:r>
            <a:br>
              <a:rPr lang="en-US" smtClean="0"/>
            </a:br>
            <a:r>
              <a:rPr lang="en-US" smtClean="0"/>
              <a:t/>
            </a:r>
            <a:br>
              <a:rPr lang="en-US" smtClean="0"/>
            </a:br>
            <a:r>
              <a:rPr lang="en-US" smtClean="0"/>
              <a:t>- Jenis huruf harus konsisten di seluruh bagian gambar dengan ukuran yang jelas terbaca.</a:t>
            </a:r>
            <a:br>
              <a:rPr lang="en-US" smtClean="0"/>
            </a:br>
            <a:r>
              <a:rPr lang="en-US" smtClean="0"/>
              <a:t/>
            </a:r>
            <a:br>
              <a:rPr lang="en-US" smtClean="0"/>
            </a:br>
            <a:r>
              <a:rPr lang="en-US" smtClean="0"/>
              <a:t>- Ukuran huruf lebih besar lebih baik, tetapi hati-hati jangan terlalu mencolok. Minimalnya seukuran dengan huruf yang digunakan pada teks makalah. </a:t>
            </a:r>
            <a:br>
              <a:rPr lang="en-US" smtClean="0"/>
            </a:br>
            <a:r>
              <a:rPr lang="en-US" smtClean="0"/>
              <a:t/>
            </a:r>
            <a:br>
              <a:rPr lang="en-US" smtClean="0"/>
            </a:br>
            <a:r>
              <a:rPr lang="en-US" smtClean="0"/>
              <a:t>- Jangan pernah lupakan SATUAN pada setiap besaran yang datanya muncul dalam gambar! (kecuali jika memang besaran yang kita plot tidak memiliki satuan)</a:t>
            </a:r>
            <a:endParaRPr lang="en-US"/>
          </a:p>
        </p:txBody>
      </p:sp>
      <p:sp>
        <p:nvSpPr>
          <p:cNvPr id="4" name="Slide Number Placeholder 3"/>
          <p:cNvSpPr>
            <a:spLocks noGrp="1"/>
          </p:cNvSpPr>
          <p:nvPr>
            <p:ph type="sldNum" sz="quarter" idx="10"/>
          </p:nvPr>
        </p:nvSpPr>
        <p:spPr/>
        <p:txBody>
          <a:bodyPr/>
          <a:lstStyle/>
          <a:p>
            <a:fld id="{A06FB5F6-61AC-4069-BD66-7A8D409D2CD0}" type="slidenum">
              <a:rPr kumimoji="1" lang="ja-JP" altLang="en-US" smtClean="0"/>
              <a:pPr/>
              <a:t>6</a:t>
            </a:fld>
            <a:endParaRPr kumimoji="1" lang="ja-JP" altLang="en-US"/>
          </a:p>
        </p:txBody>
      </p:sp>
    </p:spTree>
    <p:extLst>
      <p:ext uri="{BB962C8B-B14F-4D97-AF65-F5344CB8AC3E}">
        <p14:creationId xmlns:p14="http://schemas.microsoft.com/office/powerpoint/2010/main" val="2349284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Saat ini di dunia penulisan artikel/makalah ilmiah, setiap ilustrasi harus dibuat dengan atraktif sampai memperhatikan banyak detail. Salah satunya adalah mempertimbangkan ukuran gambar yang pas dan enak dibaca. Penggunaan golden ratio bisa menjadi opsi untuk ukuran gambar kita dalam makalah.</a:t>
            </a:r>
            <a:br>
              <a:rPr lang="en-US" smtClean="0"/>
            </a:br>
            <a:r>
              <a:rPr lang="en-US" smtClean="0"/>
              <a:t/>
            </a:r>
            <a:br>
              <a:rPr lang="en-US" smtClean="0"/>
            </a:br>
            <a:r>
              <a:rPr lang="en-US" smtClean="0"/>
              <a:t>Misalkan saja lebar gambar diwajibkan 8 cm oleh suatu jurnal. Dengan golden ratio, kita bisa memperkirakan tinggi gambar yang kita buat sebaiknya sekitar 8/1.618 = 5 cm.</a:t>
            </a:r>
            <a:endParaRPr lang="en-US" smtClean="0">
              <a:effectLst/>
            </a:endParaRPr>
          </a:p>
          <a:p>
            <a:endParaRPr lang="en-US"/>
          </a:p>
        </p:txBody>
      </p:sp>
      <p:sp>
        <p:nvSpPr>
          <p:cNvPr id="4" name="Slide Number Placeholder 3"/>
          <p:cNvSpPr>
            <a:spLocks noGrp="1"/>
          </p:cNvSpPr>
          <p:nvPr>
            <p:ph type="sldNum" sz="quarter" idx="10"/>
          </p:nvPr>
        </p:nvSpPr>
        <p:spPr/>
        <p:txBody>
          <a:bodyPr/>
          <a:lstStyle/>
          <a:p>
            <a:fld id="{A06FB5F6-61AC-4069-BD66-7A8D409D2CD0}" type="slidenum">
              <a:rPr kumimoji="1" lang="ja-JP" altLang="en-US" smtClean="0"/>
              <a:pPr/>
              <a:t>7</a:t>
            </a:fld>
            <a:endParaRPr kumimoji="1" lang="ja-JP" altLang="en-US"/>
          </a:p>
        </p:txBody>
      </p:sp>
    </p:spTree>
    <p:extLst>
      <p:ext uri="{BB962C8B-B14F-4D97-AF65-F5344CB8AC3E}">
        <p14:creationId xmlns:p14="http://schemas.microsoft.com/office/powerpoint/2010/main" val="3141056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Perangkat lunak yang disarankan di sini biasanya lebih banyak digunakan oleh "scientist" daripada "engineer". Teman-teman pada bidang lain mungkin punya kecenderungannya sendiri akan pilihan perangkat lunak yang bagus digunakan untuk membuat grafik/plot ataupun ilustrasi ilmiah.</a:t>
            </a:r>
            <a:br>
              <a:rPr lang="en-US" smtClean="0"/>
            </a:br>
            <a:r>
              <a:rPr lang="en-US" smtClean="0"/>
              <a:t/>
            </a:r>
            <a:br>
              <a:rPr lang="en-US" smtClean="0"/>
            </a:br>
            <a:r>
              <a:rPr lang="en-US" smtClean="0"/>
              <a:t>Dari daftar perangkat lunak di sini, kalau sekadar menggambar data dan persamaan, yang paling sering saya gunakan saat ini adalah Gnuplot. Jika dibutuhkan "finishing touch" (untuk memperbaiki ketebalan garis, mengganti simbol, dst.) serta menggabungkan beberapa "subgambar" [(a), (b), (c), dst.] dalam satu kerangka, maka saya gunakan pula Inkscape.</a:t>
            </a:r>
            <a:br>
              <a:rPr lang="en-US" smtClean="0"/>
            </a:br>
            <a:endParaRPr lang="en-US"/>
          </a:p>
        </p:txBody>
      </p:sp>
      <p:sp>
        <p:nvSpPr>
          <p:cNvPr id="4" name="Slide Number Placeholder 3"/>
          <p:cNvSpPr>
            <a:spLocks noGrp="1"/>
          </p:cNvSpPr>
          <p:nvPr>
            <p:ph type="sldNum" sz="quarter" idx="10"/>
          </p:nvPr>
        </p:nvSpPr>
        <p:spPr/>
        <p:txBody>
          <a:bodyPr/>
          <a:lstStyle/>
          <a:p>
            <a:fld id="{A06FB5F6-61AC-4069-BD66-7A8D409D2CD0}" type="slidenum">
              <a:rPr kumimoji="1" lang="ja-JP" altLang="en-US" smtClean="0"/>
              <a:pPr/>
              <a:t>9</a:t>
            </a:fld>
            <a:endParaRPr kumimoji="1" lang="ja-JP" altLang="en-US"/>
          </a:p>
        </p:txBody>
      </p:sp>
    </p:spTree>
    <p:extLst>
      <p:ext uri="{BB962C8B-B14F-4D97-AF65-F5344CB8AC3E}">
        <p14:creationId xmlns:p14="http://schemas.microsoft.com/office/powerpoint/2010/main" val="164151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v-SE" smtClean="0"/>
              <a:t>Tutorial ringkas Gnuplot dapat dibaca di: </a:t>
            </a:r>
            <a:r>
              <a:rPr lang="sv-SE" smtClean="0">
                <a:hlinkClick r:id="rId3"/>
              </a:rPr>
              <a:t>http://setali.net/tutorial/gnuplot-visualisasi-data.html</a:t>
            </a:r>
            <a:r>
              <a:rPr lang="sv-SE" smtClean="0"/>
              <a:t/>
            </a:r>
            <a:br>
              <a:rPr lang="sv-SE" smtClean="0"/>
            </a:br>
            <a:r>
              <a:rPr lang="sv-SE" smtClean="0"/>
              <a:t/>
            </a:r>
            <a:br>
              <a:rPr lang="sv-SE" smtClean="0"/>
            </a:br>
            <a:r>
              <a:rPr lang="sv-SE" smtClean="0"/>
              <a:t>Lihat juga daftar bacaan pada tautan tersebut.</a:t>
            </a:r>
            <a:endParaRPr lang="en-US"/>
          </a:p>
        </p:txBody>
      </p:sp>
      <p:sp>
        <p:nvSpPr>
          <p:cNvPr id="4" name="Slide Number Placeholder 3"/>
          <p:cNvSpPr>
            <a:spLocks noGrp="1"/>
          </p:cNvSpPr>
          <p:nvPr>
            <p:ph type="sldNum" sz="quarter" idx="10"/>
          </p:nvPr>
        </p:nvSpPr>
        <p:spPr/>
        <p:txBody>
          <a:bodyPr/>
          <a:lstStyle/>
          <a:p>
            <a:fld id="{A06FB5F6-61AC-4069-BD66-7A8D409D2CD0}" type="slidenum">
              <a:rPr kumimoji="1" lang="ja-JP" altLang="en-US" smtClean="0"/>
              <a:pPr/>
              <a:t>11</a:t>
            </a:fld>
            <a:endParaRPr kumimoji="1" lang="ja-JP" altLang="en-US"/>
          </a:p>
        </p:txBody>
      </p:sp>
    </p:spTree>
    <p:extLst>
      <p:ext uri="{BB962C8B-B14F-4D97-AF65-F5344CB8AC3E}">
        <p14:creationId xmlns:p14="http://schemas.microsoft.com/office/powerpoint/2010/main" val="21752303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2E40AE6-2733-4B22-9C72-0C1727B3E944}" type="datetimeFigureOut">
              <a:rPr lang="en-US" smtClean="0"/>
              <a:t>7/31/2021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76413-4237-4A7D-88C5-057E67CA43B0}"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63813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9360613" y="6492875"/>
            <a:ext cx="2743200" cy="365125"/>
          </a:xfrm>
        </p:spPr>
        <p:txBody>
          <a:bodyPr/>
          <a:lstStyle>
            <a:lvl1pPr>
              <a:defRPr>
                <a:solidFill>
                  <a:schemeClr val="bg1"/>
                </a:solidFill>
              </a:defRPr>
            </a:lvl1pPr>
          </a:lstStyle>
          <a:p>
            <a:fld id="{79976413-4237-4A7D-88C5-057E67CA43B0}" type="slidenum">
              <a:rPr lang="en-US" smtClean="0"/>
              <a:pPr/>
              <a:t>‹#›</a:t>
            </a:fld>
            <a:endParaRPr lang="en-US" dirty="0"/>
          </a:p>
        </p:txBody>
      </p:sp>
    </p:spTree>
    <p:extLst>
      <p:ext uri="{BB962C8B-B14F-4D97-AF65-F5344CB8AC3E}">
        <p14:creationId xmlns:p14="http://schemas.microsoft.com/office/powerpoint/2010/main" val="639267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588213" y="250031"/>
            <a:ext cx="10515600" cy="1325563"/>
          </a:xfrm>
        </p:spPr>
        <p:txBody>
          <a:bodyPr/>
          <a:lstStyle>
            <a:lvl1pPr algn="r">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88213" y="1825625"/>
            <a:ext cx="10515600" cy="4351338"/>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9360613" y="6492875"/>
            <a:ext cx="2743200" cy="365125"/>
          </a:xfrm>
        </p:spPr>
        <p:txBody>
          <a:bodyPr/>
          <a:lstStyle>
            <a:lvl1pPr>
              <a:defRPr>
                <a:solidFill>
                  <a:schemeClr val="bg1"/>
                </a:solidFill>
              </a:defRPr>
            </a:lvl1pPr>
          </a:lstStyle>
          <a:p>
            <a:fld id="{79976413-4237-4A7D-88C5-057E67CA43B0}" type="slidenum">
              <a:rPr lang="en-US" smtClean="0"/>
              <a:pPr/>
              <a:t>‹#›</a:t>
            </a:fld>
            <a:endParaRPr lang="en-US" dirty="0"/>
          </a:p>
        </p:txBody>
      </p:sp>
    </p:spTree>
    <p:extLst>
      <p:ext uri="{BB962C8B-B14F-4D97-AF65-F5344CB8AC3E}">
        <p14:creationId xmlns:p14="http://schemas.microsoft.com/office/powerpoint/2010/main" val="7895875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E40AE6-2733-4B22-9C72-0C1727B3E944}" type="datetimeFigureOut">
              <a:rPr lang="en-US" smtClean="0"/>
              <a:t>7/31/2021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976413-4237-4A7D-88C5-057E67CA43B0}" type="slidenum">
              <a:rPr lang="en-US" smtClean="0"/>
              <a:t>‹#›</a:t>
            </a:fld>
            <a:endParaRPr lang="en-US"/>
          </a:p>
        </p:txBody>
      </p:sp>
    </p:spTree>
    <p:extLst>
      <p:ext uri="{BB962C8B-B14F-4D97-AF65-F5344CB8AC3E}">
        <p14:creationId xmlns:p14="http://schemas.microsoft.com/office/powerpoint/2010/main" val="517411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flex.phys.tohoku.ac.jp/english/pukiwiki-e/index.php?GoldenRules+%28Open%2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gif"/><Relationship Id="rId9"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emf"/><Relationship Id="rId4" Type="http://schemas.openxmlformats.org/officeDocument/2006/relationships/image" Target="../media/image170.png"/></Relationships>
</file>

<file path=ppt/slides/_rels/slide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208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6102" y="1073703"/>
            <a:ext cx="3716442" cy="300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8446" y="4365104"/>
            <a:ext cx="3698056" cy="1926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GB" smtClean="0"/>
              <a:t>Grace/Xmgr</a:t>
            </a:r>
            <a:endParaRPr lang="en-US"/>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9845" y="1415926"/>
            <a:ext cx="3043055" cy="230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a:xfrm>
            <a:off x="1559496" y="3789040"/>
            <a:ext cx="8229600" cy="9361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lumMod val="75000"/>
                    <a:lumOff val="25000"/>
                  </a:schemeClr>
                </a:solidFill>
                <a:latin typeface="Trebuchet MS" panose="020B0603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lumMod val="75000"/>
                    <a:lumOff val="25000"/>
                  </a:schemeClr>
                </a:solidFill>
                <a:latin typeface="Trebuchet MS" panose="020B0603020202020204" pitchFamily="34" charset="0"/>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lumMod val="75000"/>
                    <a:lumOff val="25000"/>
                  </a:schemeClr>
                </a:solidFill>
                <a:latin typeface="Trebuchet MS" panose="020B0603020202020204" pitchFamily="34" charset="0"/>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lumMod val="75000"/>
                    <a:lumOff val="25000"/>
                  </a:schemeClr>
                </a:solidFill>
                <a:latin typeface="Trebuchet MS" panose="020B0603020202020204" pitchFamily="34" charset="0"/>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lumMod val="75000"/>
                    <a:lumOff val="25000"/>
                  </a:schemeClr>
                </a:solidFill>
                <a:latin typeface="Trebuchet MS" panose="020B0603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sz="2800" smtClean="0">
                <a:solidFill>
                  <a:schemeClr val="accent2"/>
                </a:solidFill>
              </a:rPr>
              <a:t>Kelebihan utama</a:t>
            </a:r>
            <a:endParaRPr lang="en-US" sz="2800">
              <a:solidFill>
                <a:schemeClr val="accent2"/>
              </a:solidFill>
            </a:endParaRPr>
          </a:p>
        </p:txBody>
      </p:sp>
      <p:sp>
        <p:nvSpPr>
          <p:cNvPr id="7" name="TextBox 6"/>
          <p:cNvSpPr txBox="1"/>
          <p:nvPr/>
        </p:nvSpPr>
        <p:spPr>
          <a:xfrm>
            <a:off x="1598868" y="4307611"/>
            <a:ext cx="6106166" cy="461665"/>
          </a:xfrm>
          <a:prstGeom prst="rect">
            <a:avLst/>
          </a:prstGeom>
          <a:noFill/>
        </p:spPr>
        <p:txBody>
          <a:bodyPr wrap="square" rtlCol="0">
            <a:spAutoFit/>
          </a:bodyPr>
          <a:lstStyle/>
          <a:p>
            <a:pPr marL="261938" indent="-261938">
              <a:buFont typeface="Arial" panose="020B0604020202020204" pitchFamily="34" charset="0"/>
              <a:buChar char="•"/>
            </a:pPr>
            <a:r>
              <a:rPr lang="en-US" sz="2400" smtClean="0">
                <a:solidFill>
                  <a:schemeClr val="tx1">
                    <a:lumMod val="75000"/>
                    <a:lumOff val="25000"/>
                  </a:schemeClr>
                </a:solidFill>
              </a:rPr>
              <a:t>Salah satu plotter tercepat tanpa kode</a:t>
            </a:r>
            <a:endParaRPr lang="en-US" sz="2400">
              <a:solidFill>
                <a:schemeClr val="tx1">
                  <a:lumMod val="75000"/>
                  <a:lumOff val="25000"/>
                </a:schemeClr>
              </a:solidFill>
            </a:endParaRPr>
          </a:p>
        </p:txBody>
      </p:sp>
      <p:sp>
        <p:nvSpPr>
          <p:cNvPr id="8" name="Content Placeholder 2"/>
          <p:cNvSpPr txBox="1">
            <a:spLocks/>
          </p:cNvSpPr>
          <p:nvPr/>
        </p:nvSpPr>
        <p:spPr>
          <a:xfrm>
            <a:off x="1569840" y="4841283"/>
            <a:ext cx="8229600" cy="9361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lumMod val="75000"/>
                    <a:lumOff val="25000"/>
                  </a:schemeClr>
                </a:solidFill>
                <a:latin typeface="Trebuchet MS" panose="020B0603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lumMod val="75000"/>
                    <a:lumOff val="25000"/>
                  </a:schemeClr>
                </a:solidFill>
                <a:latin typeface="Trebuchet MS" panose="020B0603020202020204" pitchFamily="34" charset="0"/>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lumMod val="75000"/>
                    <a:lumOff val="25000"/>
                  </a:schemeClr>
                </a:solidFill>
                <a:latin typeface="Trebuchet MS" panose="020B0603020202020204" pitchFamily="34" charset="0"/>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lumMod val="75000"/>
                    <a:lumOff val="25000"/>
                  </a:schemeClr>
                </a:solidFill>
                <a:latin typeface="Trebuchet MS" panose="020B0603020202020204" pitchFamily="34" charset="0"/>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lumMod val="75000"/>
                    <a:lumOff val="25000"/>
                  </a:schemeClr>
                </a:solidFill>
                <a:latin typeface="Trebuchet MS" panose="020B0603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sz="2800" smtClean="0">
                <a:solidFill>
                  <a:schemeClr val="accent2"/>
                </a:solidFill>
              </a:rPr>
              <a:t>Kekurangan</a:t>
            </a:r>
            <a:endParaRPr lang="en-US" sz="2800">
              <a:solidFill>
                <a:schemeClr val="accent2"/>
              </a:solidFill>
            </a:endParaRPr>
          </a:p>
        </p:txBody>
      </p:sp>
      <p:sp>
        <p:nvSpPr>
          <p:cNvPr id="9" name="TextBox 8"/>
          <p:cNvSpPr txBox="1"/>
          <p:nvPr/>
        </p:nvSpPr>
        <p:spPr>
          <a:xfrm>
            <a:off x="1598306" y="5387731"/>
            <a:ext cx="6106166" cy="1200329"/>
          </a:xfrm>
          <a:prstGeom prst="rect">
            <a:avLst/>
          </a:prstGeom>
          <a:noFill/>
        </p:spPr>
        <p:txBody>
          <a:bodyPr wrap="square" rtlCol="0">
            <a:spAutoFit/>
          </a:bodyPr>
          <a:lstStyle/>
          <a:p>
            <a:pPr marL="261938" indent="-261938">
              <a:buFont typeface="Arial" panose="020B0604020202020204" pitchFamily="34" charset="0"/>
              <a:buChar char="•"/>
            </a:pPr>
            <a:r>
              <a:rPr lang="en-US" sz="2400" smtClean="0">
                <a:solidFill>
                  <a:schemeClr val="tx1">
                    <a:lumMod val="75000"/>
                    <a:lumOff val="25000"/>
                  </a:schemeClr>
                </a:solidFill>
              </a:rPr>
              <a:t>Hanya bisa untuk 2D</a:t>
            </a:r>
            <a:endParaRPr lang="en-US" sz="2400">
              <a:solidFill>
                <a:schemeClr val="tx1">
                  <a:lumMod val="75000"/>
                  <a:lumOff val="25000"/>
                </a:schemeClr>
              </a:solidFill>
            </a:endParaRPr>
          </a:p>
          <a:p>
            <a:pPr marL="261938" indent="-261938">
              <a:buFont typeface="Arial" panose="020B0604020202020204" pitchFamily="34" charset="0"/>
              <a:buChar char="•"/>
            </a:pPr>
            <a:r>
              <a:rPr lang="en-US" sz="2400" smtClean="0">
                <a:solidFill>
                  <a:schemeClr val="tx1">
                    <a:lumMod val="75000"/>
                    <a:lumOff val="25000"/>
                  </a:schemeClr>
                </a:solidFill>
              </a:rPr>
              <a:t>Antarmuka kurang intuitif</a:t>
            </a:r>
          </a:p>
          <a:p>
            <a:pPr marL="261938" indent="-261938">
              <a:buFont typeface="Arial" panose="020B0604020202020204" pitchFamily="34" charset="0"/>
              <a:buChar char="•"/>
            </a:pPr>
            <a:r>
              <a:rPr lang="en-US" sz="2400" smtClean="0">
                <a:solidFill>
                  <a:schemeClr val="tx1">
                    <a:lumMod val="75000"/>
                    <a:lumOff val="25000"/>
                  </a:schemeClr>
                </a:solidFill>
              </a:rPr>
              <a:t>Biasanya hanya berjalan lancar di Linux</a:t>
            </a:r>
            <a:endParaRPr lang="en-US" sz="2400">
              <a:solidFill>
                <a:schemeClr val="tx1">
                  <a:lumMod val="75000"/>
                  <a:lumOff val="25000"/>
                </a:schemeClr>
              </a:solidFill>
            </a:endParaRPr>
          </a:p>
        </p:txBody>
      </p:sp>
    </p:spTree>
    <p:extLst>
      <p:ext uri="{BB962C8B-B14F-4D97-AF65-F5344CB8AC3E}">
        <p14:creationId xmlns:p14="http://schemas.microsoft.com/office/powerpoint/2010/main" val="1907783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nugraha\Dropbox\pres\2014\mrs-id\files\cub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5690" y="3586794"/>
            <a:ext cx="3160508" cy="23658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GB" smtClean="0"/>
              <a:t>Gnuplot</a:t>
            </a:r>
            <a:endParaRPr lang="en-US"/>
          </a:p>
        </p:txBody>
      </p:sp>
      <p:sp>
        <p:nvSpPr>
          <p:cNvPr id="3" name="Content Placeholder 2"/>
          <p:cNvSpPr txBox="1">
            <a:spLocks/>
          </p:cNvSpPr>
          <p:nvPr/>
        </p:nvSpPr>
        <p:spPr>
          <a:xfrm>
            <a:off x="1919536" y="4077072"/>
            <a:ext cx="8229600" cy="9361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lumMod val="75000"/>
                    <a:lumOff val="25000"/>
                  </a:schemeClr>
                </a:solidFill>
                <a:latin typeface="Trebuchet MS" panose="020B0603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lumMod val="75000"/>
                    <a:lumOff val="25000"/>
                  </a:schemeClr>
                </a:solidFill>
                <a:latin typeface="Trebuchet MS" panose="020B0603020202020204" pitchFamily="34" charset="0"/>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lumMod val="75000"/>
                    <a:lumOff val="25000"/>
                  </a:schemeClr>
                </a:solidFill>
                <a:latin typeface="Trebuchet MS" panose="020B0603020202020204" pitchFamily="34" charset="0"/>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lumMod val="75000"/>
                    <a:lumOff val="25000"/>
                  </a:schemeClr>
                </a:solidFill>
                <a:latin typeface="Trebuchet MS" panose="020B0603020202020204" pitchFamily="34" charset="0"/>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lumMod val="75000"/>
                    <a:lumOff val="25000"/>
                  </a:schemeClr>
                </a:solidFill>
                <a:latin typeface="Trebuchet MS" panose="020B0603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sz="2800" smtClean="0">
                <a:solidFill>
                  <a:schemeClr val="accent2"/>
                </a:solidFill>
              </a:rPr>
              <a:t>Kelebihan utama</a:t>
            </a:r>
            <a:endParaRPr lang="en-US" sz="2800">
              <a:solidFill>
                <a:schemeClr val="accent2"/>
              </a:solidFill>
            </a:endParaRPr>
          </a:p>
        </p:txBody>
      </p:sp>
      <p:sp>
        <p:nvSpPr>
          <p:cNvPr id="4" name="TextBox 3"/>
          <p:cNvSpPr txBox="1"/>
          <p:nvPr/>
        </p:nvSpPr>
        <p:spPr>
          <a:xfrm>
            <a:off x="1948564" y="4614228"/>
            <a:ext cx="6739724" cy="830997"/>
          </a:xfrm>
          <a:prstGeom prst="rect">
            <a:avLst/>
          </a:prstGeom>
          <a:noFill/>
        </p:spPr>
        <p:txBody>
          <a:bodyPr wrap="square" rtlCol="0">
            <a:spAutoFit/>
          </a:bodyPr>
          <a:lstStyle/>
          <a:p>
            <a:pPr marL="261938" indent="-261938">
              <a:buFont typeface="Arial" panose="020B0604020202020204" pitchFamily="34" charset="0"/>
              <a:buChar char="•"/>
            </a:pPr>
            <a:r>
              <a:rPr lang="en-US" sz="2400" dirty="0">
                <a:solidFill>
                  <a:schemeClr val="tx1">
                    <a:lumMod val="75000"/>
                    <a:lumOff val="25000"/>
                  </a:schemeClr>
                </a:solidFill>
              </a:rPr>
              <a:t>Multipurpose plotter (2D plot,</a:t>
            </a:r>
          </a:p>
          <a:p>
            <a:r>
              <a:rPr lang="en-US" sz="2400" dirty="0">
                <a:solidFill>
                  <a:schemeClr val="tx1">
                    <a:lumMod val="75000"/>
                    <a:lumOff val="25000"/>
                  </a:schemeClr>
                </a:solidFill>
              </a:rPr>
              <a:t>    3D plot, </a:t>
            </a:r>
            <a:r>
              <a:rPr lang="en-US" sz="2400" dirty="0" err="1" smtClean="0">
                <a:solidFill>
                  <a:schemeClr val="tx1">
                    <a:lumMod val="75000"/>
                    <a:lumOff val="25000"/>
                  </a:schemeClr>
                </a:solidFill>
              </a:rPr>
              <a:t>hampir</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segala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macam</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grafik</a:t>
            </a:r>
            <a:r>
              <a:rPr lang="en-US" sz="2400" dirty="0" smtClean="0">
                <a:solidFill>
                  <a:schemeClr val="tx1">
                    <a:lumMod val="75000"/>
                    <a:lumOff val="25000"/>
                  </a:schemeClr>
                </a:solidFill>
              </a:rPr>
              <a:t>/</a:t>
            </a:r>
            <a:r>
              <a:rPr lang="en-US" sz="2400" dirty="0" err="1" smtClean="0">
                <a:solidFill>
                  <a:schemeClr val="tx1">
                    <a:lumMod val="75000"/>
                    <a:lumOff val="25000"/>
                  </a:schemeClr>
                </a:solidFill>
              </a:rPr>
              <a:t>gambar</a:t>
            </a:r>
            <a:r>
              <a:rPr lang="en-US" sz="2400" dirty="0" smtClean="0">
                <a:solidFill>
                  <a:schemeClr val="tx1">
                    <a:lumMod val="75000"/>
                    <a:lumOff val="25000"/>
                  </a:schemeClr>
                </a:solidFill>
              </a:rPr>
              <a:t>)</a:t>
            </a:r>
            <a:endParaRPr lang="en-US" sz="2400" dirty="0">
              <a:solidFill>
                <a:schemeClr val="tx1">
                  <a:lumMod val="75000"/>
                  <a:lumOff val="25000"/>
                </a:schemeClr>
              </a:solidFill>
            </a:endParaRPr>
          </a:p>
        </p:txBody>
      </p:sp>
      <p:sp>
        <p:nvSpPr>
          <p:cNvPr id="5" name="Content Placeholder 2"/>
          <p:cNvSpPr txBox="1">
            <a:spLocks/>
          </p:cNvSpPr>
          <p:nvPr/>
        </p:nvSpPr>
        <p:spPr>
          <a:xfrm>
            <a:off x="1929880" y="5517232"/>
            <a:ext cx="8229600" cy="9361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lumMod val="75000"/>
                    <a:lumOff val="25000"/>
                  </a:schemeClr>
                </a:solidFill>
                <a:latin typeface="Trebuchet MS" panose="020B0603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lumMod val="75000"/>
                    <a:lumOff val="25000"/>
                  </a:schemeClr>
                </a:solidFill>
                <a:latin typeface="Trebuchet MS" panose="020B0603020202020204" pitchFamily="34" charset="0"/>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lumMod val="75000"/>
                    <a:lumOff val="25000"/>
                  </a:schemeClr>
                </a:solidFill>
                <a:latin typeface="Trebuchet MS" panose="020B0603020202020204" pitchFamily="34" charset="0"/>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lumMod val="75000"/>
                    <a:lumOff val="25000"/>
                  </a:schemeClr>
                </a:solidFill>
                <a:latin typeface="Trebuchet MS" panose="020B0603020202020204" pitchFamily="34" charset="0"/>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lumMod val="75000"/>
                    <a:lumOff val="25000"/>
                  </a:schemeClr>
                </a:solidFill>
                <a:latin typeface="Trebuchet MS" panose="020B0603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sz="2800" smtClean="0">
                <a:solidFill>
                  <a:schemeClr val="accent2"/>
                </a:solidFill>
              </a:rPr>
              <a:t>Kekurangan</a:t>
            </a:r>
            <a:endParaRPr lang="en-US" sz="2800">
              <a:solidFill>
                <a:schemeClr val="accent2"/>
              </a:solidFill>
            </a:endParaRPr>
          </a:p>
        </p:txBody>
      </p:sp>
      <p:sp>
        <p:nvSpPr>
          <p:cNvPr id="6" name="TextBox 5"/>
          <p:cNvSpPr txBox="1"/>
          <p:nvPr/>
        </p:nvSpPr>
        <p:spPr>
          <a:xfrm>
            <a:off x="1958346" y="6063680"/>
            <a:ext cx="8818174" cy="461665"/>
          </a:xfrm>
          <a:prstGeom prst="rect">
            <a:avLst/>
          </a:prstGeom>
          <a:noFill/>
        </p:spPr>
        <p:txBody>
          <a:bodyPr wrap="square" rtlCol="0">
            <a:spAutoFit/>
          </a:bodyPr>
          <a:lstStyle/>
          <a:p>
            <a:pPr marL="261938" indent="-261938">
              <a:buFont typeface="Arial" panose="020B0604020202020204" pitchFamily="34" charset="0"/>
              <a:buChar char="•"/>
            </a:pPr>
            <a:r>
              <a:rPr lang="en-US" sz="2400" smtClean="0">
                <a:solidFill>
                  <a:schemeClr val="tx1">
                    <a:lumMod val="75000"/>
                    <a:lumOff val="25000"/>
                  </a:schemeClr>
                </a:solidFill>
              </a:rPr>
              <a:t>Butuh investasi waktu belajar lebih lama karena berbasis kode teks</a:t>
            </a:r>
            <a:endParaRPr lang="en-US" sz="2400">
              <a:solidFill>
                <a:schemeClr val="tx1">
                  <a:lumMod val="75000"/>
                  <a:lumOff val="25000"/>
                </a:schemeClr>
              </a:solidFill>
            </a:endParaRPr>
          </a:p>
        </p:txBody>
      </p:sp>
      <p:pic>
        <p:nvPicPr>
          <p:cNvPr id="1026" name="Picture 2" descr="C:\Users\nugraha\Desktop\Gnuplot dan Visualisasi Data - Setali_files\gnuplot-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291" y="1356672"/>
            <a:ext cx="4781310" cy="2720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nugraha\Dropbox\pres\2014\mrs-id\files\electricfiel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5416" y="1351747"/>
            <a:ext cx="3068861" cy="2297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9738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mtClean="0"/>
              <a:t>POV-Ray, JMOL, Avogadro,…</a:t>
            </a:r>
            <a:endParaRPr lang="en-US"/>
          </a:p>
        </p:txBody>
      </p:sp>
      <p:pic>
        <p:nvPicPr>
          <p:cNvPr id="3074" name="Picture 2" descr="C:\Users\nugraha\Desktop\sampl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1503024"/>
            <a:ext cx="3134897" cy="2351173"/>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nugraha\Desktop\a5sb2012-0701-p-denjihadenpa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4032" y="1503023"/>
            <a:ext cx="3168352" cy="23762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5" descr="E:\Dropbox\iroiro\buildgraph\buildgraph\buildgrap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1544" y="4365105"/>
            <a:ext cx="4193637" cy="209681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6312024" y="3933056"/>
            <a:ext cx="3559424" cy="9361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lumMod val="75000"/>
                    <a:lumOff val="25000"/>
                  </a:schemeClr>
                </a:solidFill>
                <a:latin typeface="Trebuchet MS" panose="020B0603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lumMod val="75000"/>
                    <a:lumOff val="25000"/>
                  </a:schemeClr>
                </a:solidFill>
                <a:latin typeface="Trebuchet MS" panose="020B0603020202020204" pitchFamily="34" charset="0"/>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lumMod val="75000"/>
                    <a:lumOff val="25000"/>
                  </a:schemeClr>
                </a:solidFill>
                <a:latin typeface="Trebuchet MS" panose="020B0603020202020204" pitchFamily="34" charset="0"/>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lumMod val="75000"/>
                    <a:lumOff val="25000"/>
                  </a:schemeClr>
                </a:solidFill>
                <a:latin typeface="Trebuchet MS" panose="020B0603020202020204" pitchFamily="34" charset="0"/>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lumMod val="75000"/>
                    <a:lumOff val="25000"/>
                  </a:schemeClr>
                </a:solidFill>
                <a:latin typeface="Trebuchet MS" panose="020B0603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sz="2800" smtClean="0">
                <a:solidFill>
                  <a:schemeClr val="accent2"/>
                </a:solidFill>
              </a:rPr>
              <a:t>Kelebihan utama</a:t>
            </a:r>
            <a:endParaRPr lang="en-US" sz="2800">
              <a:solidFill>
                <a:schemeClr val="accent2"/>
              </a:solidFill>
            </a:endParaRPr>
          </a:p>
        </p:txBody>
      </p:sp>
      <p:sp>
        <p:nvSpPr>
          <p:cNvPr id="9" name="TextBox 8"/>
          <p:cNvSpPr txBox="1"/>
          <p:nvPr/>
        </p:nvSpPr>
        <p:spPr>
          <a:xfrm>
            <a:off x="6351396" y="4365104"/>
            <a:ext cx="4857172" cy="830997"/>
          </a:xfrm>
          <a:prstGeom prst="rect">
            <a:avLst/>
          </a:prstGeom>
          <a:noFill/>
        </p:spPr>
        <p:txBody>
          <a:bodyPr wrap="square" rtlCol="0">
            <a:spAutoFit/>
          </a:bodyPr>
          <a:lstStyle/>
          <a:p>
            <a:pPr marL="261938" indent="-261938">
              <a:buFont typeface="Arial" panose="020B0604020202020204" pitchFamily="34" charset="0"/>
              <a:buChar char="•"/>
            </a:pPr>
            <a:r>
              <a:rPr lang="en-US" sz="2400" smtClean="0">
                <a:solidFill>
                  <a:schemeClr val="tx1">
                    <a:lumMod val="75000"/>
                    <a:lumOff val="25000"/>
                  </a:schemeClr>
                </a:solidFill>
              </a:rPr>
              <a:t>Gambar ilustrasi &amp; animasi 3D </a:t>
            </a:r>
          </a:p>
          <a:p>
            <a:pPr marL="261938" indent="-261938">
              <a:buFont typeface="Arial" panose="020B0604020202020204" pitchFamily="34" charset="0"/>
              <a:buChar char="•"/>
            </a:pPr>
            <a:r>
              <a:rPr lang="en-US" sz="2400" smtClean="0">
                <a:solidFill>
                  <a:schemeClr val="tx1">
                    <a:lumMod val="75000"/>
                    <a:lumOff val="25000"/>
                  </a:schemeClr>
                </a:solidFill>
              </a:rPr>
              <a:t>Bisa mendekati realita</a:t>
            </a:r>
            <a:endParaRPr lang="en-US" sz="2400">
              <a:solidFill>
                <a:schemeClr val="tx1">
                  <a:lumMod val="75000"/>
                  <a:lumOff val="25000"/>
                </a:schemeClr>
              </a:solidFill>
            </a:endParaRPr>
          </a:p>
        </p:txBody>
      </p:sp>
      <p:sp>
        <p:nvSpPr>
          <p:cNvPr id="10" name="Content Placeholder 2"/>
          <p:cNvSpPr txBox="1">
            <a:spLocks/>
          </p:cNvSpPr>
          <p:nvPr/>
        </p:nvSpPr>
        <p:spPr>
          <a:xfrm>
            <a:off x="6312024" y="5229200"/>
            <a:ext cx="3960440" cy="9361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lumMod val="75000"/>
                    <a:lumOff val="25000"/>
                  </a:schemeClr>
                </a:solidFill>
                <a:latin typeface="Trebuchet MS" panose="020B0603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lumMod val="75000"/>
                    <a:lumOff val="25000"/>
                  </a:schemeClr>
                </a:solidFill>
                <a:latin typeface="Trebuchet MS" panose="020B0603020202020204" pitchFamily="34" charset="0"/>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lumMod val="75000"/>
                    <a:lumOff val="25000"/>
                  </a:schemeClr>
                </a:solidFill>
                <a:latin typeface="Trebuchet MS" panose="020B0603020202020204" pitchFamily="34" charset="0"/>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lumMod val="75000"/>
                    <a:lumOff val="25000"/>
                  </a:schemeClr>
                </a:solidFill>
                <a:latin typeface="Trebuchet MS" panose="020B0603020202020204" pitchFamily="34" charset="0"/>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lumMod val="75000"/>
                    <a:lumOff val="25000"/>
                  </a:schemeClr>
                </a:solidFill>
                <a:latin typeface="Trebuchet MS" panose="020B0603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sz="2800" smtClean="0">
                <a:solidFill>
                  <a:schemeClr val="accent2"/>
                </a:solidFill>
              </a:rPr>
              <a:t>Kekurangan</a:t>
            </a:r>
            <a:endParaRPr lang="en-US" sz="2800">
              <a:solidFill>
                <a:schemeClr val="accent2"/>
              </a:solidFill>
            </a:endParaRPr>
          </a:p>
        </p:txBody>
      </p:sp>
      <p:sp>
        <p:nvSpPr>
          <p:cNvPr id="11" name="TextBox 10"/>
          <p:cNvSpPr txBox="1"/>
          <p:nvPr/>
        </p:nvSpPr>
        <p:spPr>
          <a:xfrm>
            <a:off x="6350834" y="5622340"/>
            <a:ext cx="5361790" cy="830997"/>
          </a:xfrm>
          <a:prstGeom prst="rect">
            <a:avLst/>
          </a:prstGeom>
          <a:noFill/>
        </p:spPr>
        <p:txBody>
          <a:bodyPr wrap="square" rtlCol="0">
            <a:spAutoFit/>
          </a:bodyPr>
          <a:lstStyle/>
          <a:p>
            <a:pPr marL="261938" indent="-261938">
              <a:buFont typeface="Arial" panose="020B0604020202020204" pitchFamily="34" charset="0"/>
              <a:buChar char="•"/>
            </a:pPr>
            <a:r>
              <a:rPr lang="en-US" sz="2400" smtClean="0">
                <a:solidFill>
                  <a:schemeClr val="tx1">
                    <a:lumMod val="75000"/>
                    <a:lumOff val="25000"/>
                  </a:schemeClr>
                </a:solidFill>
              </a:rPr>
              <a:t>Proses rendering yang kadang lamban</a:t>
            </a:r>
            <a:endParaRPr lang="en-US" sz="2400">
              <a:solidFill>
                <a:schemeClr val="tx1">
                  <a:lumMod val="75000"/>
                  <a:lumOff val="25000"/>
                </a:schemeClr>
              </a:solidFill>
            </a:endParaRPr>
          </a:p>
          <a:p>
            <a:pPr marL="261938" indent="-261938">
              <a:buFont typeface="Arial" panose="020B0604020202020204" pitchFamily="34" charset="0"/>
              <a:buChar char="•"/>
            </a:pPr>
            <a:r>
              <a:rPr lang="en-US" sz="2400" smtClean="0">
                <a:solidFill>
                  <a:schemeClr val="tx1">
                    <a:lumMod val="75000"/>
                    <a:lumOff val="25000"/>
                  </a:schemeClr>
                </a:solidFill>
              </a:rPr>
              <a:t>Butuh investasi waktu belajar lumayan</a:t>
            </a:r>
            <a:endParaRPr lang="en-US" sz="2400">
              <a:solidFill>
                <a:schemeClr val="tx1">
                  <a:lumMod val="75000"/>
                  <a:lumOff val="25000"/>
                </a:schemeClr>
              </a:solidFill>
            </a:endParaRPr>
          </a:p>
        </p:txBody>
      </p:sp>
    </p:spTree>
    <p:extLst>
      <p:ext uri="{BB962C8B-B14F-4D97-AF65-F5344CB8AC3E}">
        <p14:creationId xmlns:p14="http://schemas.microsoft.com/office/powerpoint/2010/main" val="40512550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10673" y="1818189"/>
            <a:ext cx="5653965" cy="4199621"/>
          </a:xfrm>
          <a:prstGeom prst="rect">
            <a:avLst/>
          </a:prstGeom>
        </p:spPr>
      </p:pic>
      <p:sp>
        <p:nvSpPr>
          <p:cNvPr id="2" name="Title 1"/>
          <p:cNvSpPr>
            <a:spLocks noGrp="1"/>
          </p:cNvSpPr>
          <p:nvPr>
            <p:ph type="title"/>
          </p:nvPr>
        </p:nvSpPr>
        <p:spPr/>
        <p:txBody>
          <a:bodyPr/>
          <a:lstStyle/>
          <a:p>
            <a:r>
              <a:rPr lang="en-US" dirty="0" smtClean="0"/>
              <a:t>Good example of bad plots</a:t>
            </a:r>
            <a:endParaRPr lang="en-US" dirty="0"/>
          </a:p>
        </p:txBody>
      </p:sp>
      <p:pic>
        <p:nvPicPr>
          <p:cNvPr id="4" name="Picture 3"/>
          <p:cNvPicPr>
            <a:picLocks noChangeAspect="1"/>
          </p:cNvPicPr>
          <p:nvPr/>
        </p:nvPicPr>
        <p:blipFill>
          <a:blip r:embed="rId3"/>
          <a:stretch>
            <a:fillRect/>
          </a:stretch>
        </p:blipFill>
        <p:spPr>
          <a:xfrm>
            <a:off x="0" y="1690688"/>
            <a:ext cx="4517073" cy="4454625"/>
          </a:xfrm>
          <a:prstGeom prst="rect">
            <a:avLst/>
          </a:prstGeom>
        </p:spPr>
      </p:pic>
      <p:sp>
        <p:nvSpPr>
          <p:cNvPr id="6" name="Rectangle 5"/>
          <p:cNvSpPr/>
          <p:nvPr/>
        </p:nvSpPr>
        <p:spPr>
          <a:xfrm>
            <a:off x="0" y="6088148"/>
            <a:ext cx="6087051" cy="369332"/>
          </a:xfrm>
          <a:prstGeom prst="rect">
            <a:avLst/>
          </a:prstGeom>
        </p:spPr>
        <p:txBody>
          <a:bodyPr wrap="none">
            <a:spAutoFit/>
          </a:bodyPr>
          <a:lstStyle/>
          <a:p>
            <a:r>
              <a:rPr lang="en-US" dirty="0" smtClean="0"/>
              <a:t>https://www.biostat.wisc.edu/~kbroman/topten_worstgraphs/</a:t>
            </a:r>
            <a:endParaRPr lang="en-US" dirty="0"/>
          </a:p>
        </p:txBody>
      </p:sp>
    </p:spTree>
    <p:extLst>
      <p:ext uri="{BB962C8B-B14F-4D97-AF65-F5344CB8AC3E}">
        <p14:creationId xmlns:p14="http://schemas.microsoft.com/office/powerpoint/2010/main" val="1877244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plots</a:t>
            </a:r>
            <a:endParaRPr lang="en-US" dirty="0"/>
          </a:p>
        </p:txBody>
      </p:sp>
      <p:sp>
        <p:nvSpPr>
          <p:cNvPr id="4" name="Rectangle 3"/>
          <p:cNvSpPr/>
          <p:nvPr/>
        </p:nvSpPr>
        <p:spPr>
          <a:xfrm>
            <a:off x="171450" y="6039535"/>
            <a:ext cx="11849100" cy="369332"/>
          </a:xfrm>
          <a:prstGeom prst="rect">
            <a:avLst/>
          </a:prstGeom>
        </p:spPr>
        <p:txBody>
          <a:bodyPr wrap="square">
            <a:spAutoFit/>
          </a:bodyPr>
          <a:lstStyle/>
          <a:p>
            <a:r>
              <a:rPr lang="en-US" b="0" i="0" u="none" strike="noStrike" dirty="0" smtClean="0">
                <a:solidFill>
                  <a:srgbClr val="215DC6"/>
                </a:solidFill>
                <a:effectLst/>
                <a:latin typeface="verdana" panose="020B0604030504040204" pitchFamily="34" charset="0"/>
                <a:hlinkClick r:id="rId2"/>
              </a:rPr>
              <a:t>https://flex.phys.tohoku.ac.jp/english/pukiwiki-e/index.php?GoldenRules+%28Open%29</a:t>
            </a:r>
            <a:endParaRPr lang="en-US" dirty="0"/>
          </a:p>
        </p:txBody>
      </p:sp>
      <p:pic>
        <p:nvPicPr>
          <p:cNvPr id="1026" name="Picture 2" descr=" Example Figure"/>
          <p:cNvPicPr>
            <a:picLocks noChangeAspect="1" noChangeArrowheads="1"/>
          </p:cNvPicPr>
          <p:nvPr/>
        </p:nvPicPr>
        <p:blipFill rotWithShape="1">
          <a:blip r:embed="rId3">
            <a:extLst>
              <a:ext uri="{28A0092B-C50C-407E-A947-70E740481C1C}">
                <a14:useLocalDpi xmlns:a14="http://schemas.microsoft.com/office/drawing/2010/main" val="0"/>
              </a:ext>
            </a:extLst>
          </a:blip>
          <a:srcRect b="38164"/>
          <a:stretch/>
        </p:blipFill>
        <p:spPr bwMode="auto">
          <a:xfrm>
            <a:off x="304800" y="1828099"/>
            <a:ext cx="4368800" cy="40740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 Example Figure"/>
          <p:cNvPicPr>
            <a:picLocks noChangeAspect="1" noChangeArrowheads="1"/>
          </p:cNvPicPr>
          <p:nvPr/>
        </p:nvPicPr>
        <p:blipFill rotWithShape="1">
          <a:blip r:embed="rId3">
            <a:extLst>
              <a:ext uri="{28A0092B-C50C-407E-A947-70E740481C1C}">
                <a14:useLocalDpi xmlns:a14="http://schemas.microsoft.com/office/drawing/2010/main" val="0"/>
              </a:ext>
            </a:extLst>
          </a:blip>
          <a:srcRect l="-54" t="62198"/>
          <a:stretch/>
        </p:blipFill>
        <p:spPr bwMode="auto">
          <a:xfrm>
            <a:off x="5664200" y="1828099"/>
            <a:ext cx="5908675" cy="3366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296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2420"/>
            <a:ext cx="10515600" cy="1325563"/>
          </a:xfrm>
        </p:spPr>
        <p:txBody>
          <a:bodyPr/>
          <a:lstStyle/>
          <a:p>
            <a:r>
              <a:rPr lang="en-GB" dirty="0" err="1" smtClean="0"/>
              <a:t>Pentingnya</a:t>
            </a:r>
            <a:r>
              <a:rPr lang="en-GB" dirty="0" smtClean="0"/>
              <a:t> </a:t>
            </a:r>
            <a:r>
              <a:rPr lang="en-GB" dirty="0" err="1" smtClean="0"/>
              <a:t>Tampilan</a:t>
            </a:r>
            <a:r>
              <a:rPr lang="en-GB" dirty="0" smtClean="0"/>
              <a:t> yang </a:t>
            </a:r>
            <a:r>
              <a:rPr lang="en-GB" dirty="0" err="1" smtClean="0"/>
              <a:t>Menarik</a:t>
            </a:r>
            <a:endParaRPr lang="en-US" dirty="0"/>
          </a:p>
        </p:txBody>
      </p:sp>
      <p:sp>
        <p:nvSpPr>
          <p:cNvPr id="3" name="Content Placeholder 2"/>
          <p:cNvSpPr>
            <a:spLocks noGrp="1"/>
          </p:cNvSpPr>
          <p:nvPr>
            <p:ph idx="1"/>
          </p:nvPr>
        </p:nvSpPr>
        <p:spPr>
          <a:xfrm>
            <a:off x="1524000" y="1471142"/>
            <a:ext cx="9144000" cy="504056"/>
          </a:xfrm>
        </p:spPr>
        <p:txBody>
          <a:bodyPr>
            <a:normAutofit/>
          </a:bodyPr>
          <a:lstStyle/>
          <a:p>
            <a:pPr marL="0" indent="0" algn="ctr">
              <a:buNone/>
            </a:pPr>
            <a:r>
              <a:rPr lang="en-US" altLang="ja-JP" sz="2000"/>
              <a:t>“A picture speaks a thousand words” </a:t>
            </a:r>
            <a:endParaRPr lang="en-US" sz="200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3553" y="1988840"/>
            <a:ext cx="4115093" cy="39604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6" name="Content Placeholder 2"/>
          <p:cNvSpPr txBox="1">
            <a:spLocks/>
          </p:cNvSpPr>
          <p:nvPr/>
        </p:nvSpPr>
        <p:spPr>
          <a:xfrm>
            <a:off x="1847529" y="5949280"/>
            <a:ext cx="3430985" cy="5040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lumMod val="75000"/>
                    <a:lumOff val="25000"/>
                  </a:schemeClr>
                </a:solidFill>
                <a:latin typeface="Trebuchet MS" panose="020B0603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lumMod val="75000"/>
                    <a:lumOff val="25000"/>
                  </a:schemeClr>
                </a:solidFill>
                <a:latin typeface="Trebuchet MS" panose="020B0603020202020204" pitchFamily="34" charset="0"/>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lumMod val="75000"/>
                    <a:lumOff val="25000"/>
                  </a:schemeClr>
                </a:solidFill>
                <a:latin typeface="Trebuchet MS" panose="020B0603020202020204" pitchFamily="34" charset="0"/>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lumMod val="75000"/>
                    <a:lumOff val="25000"/>
                  </a:schemeClr>
                </a:solidFill>
                <a:latin typeface="Trebuchet MS" panose="020B0603020202020204" pitchFamily="34" charset="0"/>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lumMod val="75000"/>
                    <a:lumOff val="25000"/>
                  </a:schemeClr>
                </a:solidFill>
                <a:latin typeface="Trebuchet MS" panose="020B0603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None/>
            </a:pPr>
            <a:r>
              <a:rPr lang="en-US" altLang="ja-JP" sz="1600"/>
              <a:t>(Gambar dari Nature’s delight)</a:t>
            </a:r>
            <a:endParaRPr lang="en-US" sz="1600"/>
          </a:p>
        </p:txBody>
      </p:sp>
      <p:pic>
        <p:nvPicPr>
          <p:cNvPr id="58" name="Picture 3"/>
          <p:cNvPicPr>
            <a:picLocks noChangeAspect="1" noChangeArrowheads="1"/>
          </p:cNvPicPr>
          <p:nvPr/>
        </p:nvPicPr>
        <p:blipFill>
          <a:blip r:embed="rId3" cstate="print">
            <a:duotone>
              <a:prstClr val="black"/>
              <a:schemeClr val="accent3">
                <a:tint val="45000"/>
                <a:satMod val="400000"/>
              </a:schemeClr>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529998" y="1844824"/>
            <a:ext cx="3814475" cy="41764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rot="21425200">
            <a:off x="6966606" y="2399147"/>
            <a:ext cx="3163657" cy="3170099"/>
          </a:xfrm>
          <a:prstGeom prst="rect">
            <a:avLst/>
          </a:prstGeom>
          <a:noFill/>
        </p:spPr>
        <p:txBody>
          <a:bodyPr wrap="square" rtlCol="0">
            <a:spAutoFit/>
          </a:bodyPr>
          <a:lstStyle/>
          <a:p>
            <a:r>
              <a:rPr lang="en-US" sz="2000">
                <a:solidFill>
                  <a:schemeClr val="tx1">
                    <a:lumMod val="75000"/>
                    <a:lumOff val="25000"/>
                  </a:schemeClr>
                </a:solidFill>
              </a:rPr>
              <a:t>Es krim yang penuh dengan krim, enak, yummy, lembut. Mengandung cokelat chip disertai mint yang yummy. Warna-warni es dari bahan alami, menenangkan pikiran, mendinginkan kepala. Topping yang bervariasi membuat rasanya sangat nikmat, dst…</a:t>
            </a:r>
          </a:p>
        </p:txBody>
      </p:sp>
      <p:sp>
        <p:nvSpPr>
          <p:cNvPr id="6" name="TextBox 5"/>
          <p:cNvSpPr txBox="1"/>
          <p:nvPr/>
        </p:nvSpPr>
        <p:spPr>
          <a:xfrm>
            <a:off x="5231904" y="2348880"/>
            <a:ext cx="1455848" cy="3154710"/>
          </a:xfrm>
          <a:prstGeom prst="rect">
            <a:avLst/>
          </a:prstGeom>
          <a:noFill/>
        </p:spPr>
        <p:txBody>
          <a:bodyPr wrap="none" rtlCol="0">
            <a:spAutoFit/>
          </a:bodyPr>
          <a:lstStyle/>
          <a:p>
            <a:r>
              <a:rPr lang="en-US" sz="19900">
                <a:solidFill>
                  <a:srgbClr val="FF0000"/>
                </a:solidFill>
              </a:rPr>
              <a:t>=</a:t>
            </a:r>
          </a:p>
        </p:txBody>
      </p:sp>
    </p:spTree>
    <p:extLst>
      <p:ext uri="{BB962C8B-B14F-4D97-AF65-F5344CB8AC3E}">
        <p14:creationId xmlns:p14="http://schemas.microsoft.com/office/powerpoint/2010/main" val="29791124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l="9997" r="37431" b="22392"/>
          <a:stretch/>
        </p:blipFill>
        <p:spPr bwMode="auto">
          <a:xfrm flipV="1">
            <a:off x="226257" y="3433234"/>
            <a:ext cx="1919424" cy="26369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smtClean="0"/>
              <a:t>Namun, hati-hati…</a:t>
            </a:r>
            <a:endParaRPr lang="en-US"/>
          </a:p>
        </p:txBody>
      </p:sp>
      <p:sp>
        <p:nvSpPr>
          <p:cNvPr id="8" name="TextBox 7"/>
          <p:cNvSpPr txBox="1"/>
          <p:nvPr/>
        </p:nvSpPr>
        <p:spPr>
          <a:xfrm>
            <a:off x="1635337" y="1196753"/>
            <a:ext cx="8781144" cy="2277547"/>
          </a:xfrm>
          <a:prstGeom prst="rect">
            <a:avLst/>
          </a:prstGeom>
          <a:noFill/>
        </p:spPr>
        <p:txBody>
          <a:bodyPr wrap="square" rtlCol="0">
            <a:spAutoFit/>
          </a:bodyPr>
          <a:lstStyle/>
          <a:p>
            <a:pPr algn="ctr"/>
            <a:r>
              <a:rPr lang="en-US" sz="4400" i="1">
                <a:solidFill>
                  <a:schemeClr val="tx1">
                    <a:lumMod val="65000"/>
                    <a:lumOff val="35000"/>
                  </a:schemeClr>
                </a:solidFill>
              </a:rPr>
              <a:t>“A </a:t>
            </a:r>
            <a:r>
              <a:rPr lang="en-US" sz="5400" i="1">
                <a:solidFill>
                  <a:schemeClr val="accent2"/>
                </a:solidFill>
              </a:rPr>
              <a:t>picture</a:t>
            </a:r>
            <a:r>
              <a:rPr lang="en-US" sz="4400" i="1">
                <a:solidFill>
                  <a:schemeClr val="tx1">
                    <a:lumMod val="65000"/>
                    <a:lumOff val="35000"/>
                  </a:schemeClr>
                </a:solidFill>
              </a:rPr>
              <a:t> speaks a thousand words.</a:t>
            </a:r>
          </a:p>
          <a:p>
            <a:pPr algn="ctr"/>
            <a:r>
              <a:rPr lang="en-US" sz="4000" i="1">
                <a:solidFill>
                  <a:schemeClr val="tx1">
                    <a:lumMod val="65000"/>
                    <a:lumOff val="35000"/>
                  </a:schemeClr>
                </a:solidFill>
              </a:rPr>
              <a:t>However, with illustration software,</a:t>
            </a:r>
          </a:p>
          <a:p>
            <a:pPr algn="ctr"/>
            <a:r>
              <a:rPr lang="en-US" sz="4000" i="1">
                <a:solidFill>
                  <a:schemeClr val="tx1">
                    <a:lumMod val="65000"/>
                    <a:lumOff val="35000"/>
                  </a:schemeClr>
                </a:solidFill>
              </a:rPr>
              <a:t>the picture may tell a </a:t>
            </a:r>
            <a:r>
              <a:rPr lang="en-US" sz="4800" i="1">
                <a:solidFill>
                  <a:schemeClr val="accent2"/>
                </a:solidFill>
              </a:rPr>
              <a:t>thousand lies</a:t>
            </a:r>
            <a:r>
              <a:rPr lang="en-US" sz="4000" i="1">
                <a:solidFill>
                  <a:schemeClr val="tx1">
                    <a:lumMod val="65000"/>
                    <a:lumOff val="35000"/>
                  </a:schemeClr>
                </a:solidFill>
              </a:rPr>
              <a:t>.”</a:t>
            </a:r>
          </a:p>
        </p:txBody>
      </p:sp>
      <p:sp>
        <p:nvSpPr>
          <p:cNvPr id="7" name="TextBox 6"/>
          <p:cNvSpPr txBox="1"/>
          <p:nvPr/>
        </p:nvSpPr>
        <p:spPr>
          <a:xfrm>
            <a:off x="2851448" y="4040808"/>
            <a:ext cx="7272808" cy="2062103"/>
          </a:xfrm>
          <a:prstGeom prst="rect">
            <a:avLst/>
          </a:prstGeom>
          <a:noFill/>
        </p:spPr>
        <p:txBody>
          <a:bodyPr wrap="square" rtlCol="0">
            <a:spAutoFit/>
          </a:bodyPr>
          <a:lstStyle/>
          <a:p>
            <a:pPr algn="r"/>
            <a:r>
              <a:rPr lang="en-US" sz="3200" dirty="0" err="1">
                <a:solidFill>
                  <a:schemeClr val="tx1">
                    <a:lumMod val="65000"/>
                    <a:lumOff val="35000"/>
                  </a:schemeClr>
                </a:solidFill>
              </a:rPr>
              <a:t>Penggunaan</a:t>
            </a:r>
            <a:r>
              <a:rPr lang="en-US" sz="3200" dirty="0">
                <a:solidFill>
                  <a:schemeClr val="tx1">
                    <a:lumMod val="65000"/>
                    <a:lumOff val="35000"/>
                  </a:schemeClr>
                </a:solidFill>
              </a:rPr>
              <a:t> </a:t>
            </a:r>
            <a:r>
              <a:rPr lang="en-US" sz="3200" dirty="0" err="1">
                <a:solidFill>
                  <a:schemeClr val="tx1">
                    <a:lumMod val="65000"/>
                    <a:lumOff val="35000"/>
                  </a:schemeClr>
                </a:solidFill>
              </a:rPr>
              <a:t>perangkat</a:t>
            </a:r>
            <a:r>
              <a:rPr lang="en-US" sz="3200" dirty="0">
                <a:solidFill>
                  <a:schemeClr val="tx1">
                    <a:lumMod val="65000"/>
                    <a:lumOff val="35000"/>
                  </a:schemeClr>
                </a:solidFill>
              </a:rPr>
              <a:t> </a:t>
            </a:r>
            <a:r>
              <a:rPr lang="en-US" sz="3200" dirty="0" err="1">
                <a:solidFill>
                  <a:schemeClr val="tx1">
                    <a:lumMod val="65000"/>
                    <a:lumOff val="35000"/>
                  </a:schemeClr>
                </a:solidFill>
              </a:rPr>
              <a:t>lunak</a:t>
            </a:r>
            <a:r>
              <a:rPr lang="en-US" sz="3200" dirty="0">
                <a:solidFill>
                  <a:schemeClr val="tx1">
                    <a:lumMod val="65000"/>
                    <a:lumOff val="35000"/>
                  </a:schemeClr>
                </a:solidFill>
              </a:rPr>
              <a:t> </a:t>
            </a:r>
            <a:r>
              <a:rPr lang="en-US" sz="3200" dirty="0" err="1">
                <a:solidFill>
                  <a:schemeClr val="tx1">
                    <a:lumMod val="65000"/>
                    <a:lumOff val="35000"/>
                  </a:schemeClr>
                </a:solidFill>
              </a:rPr>
              <a:t>pengolah</a:t>
            </a:r>
            <a:r>
              <a:rPr lang="en-US" sz="3200" dirty="0">
                <a:solidFill>
                  <a:schemeClr val="tx1">
                    <a:lumMod val="65000"/>
                    <a:lumOff val="35000"/>
                  </a:schemeClr>
                </a:solidFill>
              </a:rPr>
              <a:t> </a:t>
            </a:r>
            <a:r>
              <a:rPr lang="en-US" sz="3200" dirty="0" err="1">
                <a:solidFill>
                  <a:schemeClr val="tx1">
                    <a:lumMod val="65000"/>
                    <a:lumOff val="35000"/>
                  </a:schemeClr>
                </a:solidFill>
              </a:rPr>
              <a:t>gambar</a:t>
            </a:r>
            <a:r>
              <a:rPr lang="en-US" sz="3200" dirty="0">
                <a:solidFill>
                  <a:schemeClr val="tx1">
                    <a:lumMod val="65000"/>
                    <a:lumOff val="35000"/>
                  </a:schemeClr>
                </a:solidFill>
              </a:rPr>
              <a:t> </a:t>
            </a:r>
            <a:r>
              <a:rPr lang="en-US" sz="3200" dirty="0" err="1">
                <a:solidFill>
                  <a:schemeClr val="tx1">
                    <a:lumMod val="65000"/>
                    <a:lumOff val="35000"/>
                  </a:schemeClr>
                </a:solidFill>
              </a:rPr>
              <a:t>secara</a:t>
            </a:r>
            <a:r>
              <a:rPr lang="en-US" sz="3200" dirty="0">
                <a:solidFill>
                  <a:schemeClr val="tx1">
                    <a:lumMod val="65000"/>
                    <a:lumOff val="35000"/>
                  </a:schemeClr>
                </a:solidFill>
              </a:rPr>
              <a:t> </a:t>
            </a:r>
            <a:r>
              <a:rPr lang="en-US" sz="3200" dirty="0" err="1">
                <a:solidFill>
                  <a:schemeClr val="tx1">
                    <a:lumMod val="65000"/>
                    <a:lumOff val="35000"/>
                  </a:schemeClr>
                </a:solidFill>
              </a:rPr>
              <a:t>berlebihan</a:t>
            </a:r>
            <a:r>
              <a:rPr lang="en-US" sz="3200" dirty="0">
                <a:solidFill>
                  <a:schemeClr val="tx1">
                    <a:lumMod val="65000"/>
                    <a:lumOff val="35000"/>
                  </a:schemeClr>
                </a:solidFill>
              </a:rPr>
              <a:t> </a:t>
            </a:r>
            <a:r>
              <a:rPr lang="en-US" sz="3200" dirty="0" err="1">
                <a:solidFill>
                  <a:schemeClr val="tx1">
                    <a:lumMod val="65000"/>
                    <a:lumOff val="35000"/>
                  </a:schemeClr>
                </a:solidFill>
              </a:rPr>
              <a:t>dapat</a:t>
            </a:r>
            <a:r>
              <a:rPr lang="en-US" sz="3200" dirty="0">
                <a:solidFill>
                  <a:schemeClr val="tx1">
                    <a:lumMod val="65000"/>
                    <a:lumOff val="35000"/>
                  </a:schemeClr>
                </a:solidFill>
              </a:rPr>
              <a:t> </a:t>
            </a:r>
            <a:r>
              <a:rPr lang="en-US" sz="3200" dirty="0" err="1">
                <a:solidFill>
                  <a:schemeClr val="tx1">
                    <a:lumMod val="65000"/>
                    <a:lumOff val="35000"/>
                  </a:schemeClr>
                </a:solidFill>
              </a:rPr>
              <a:t>mengaburkan</a:t>
            </a:r>
            <a:r>
              <a:rPr lang="en-US" sz="3200" dirty="0">
                <a:solidFill>
                  <a:schemeClr val="tx1">
                    <a:lumMod val="65000"/>
                    <a:lumOff val="35000"/>
                  </a:schemeClr>
                </a:solidFill>
              </a:rPr>
              <a:t> </a:t>
            </a:r>
            <a:r>
              <a:rPr lang="en-US" sz="3200" dirty="0" err="1">
                <a:solidFill>
                  <a:schemeClr val="tx1">
                    <a:lumMod val="65000"/>
                    <a:lumOff val="35000"/>
                  </a:schemeClr>
                </a:solidFill>
              </a:rPr>
              <a:t>makna</a:t>
            </a:r>
            <a:r>
              <a:rPr lang="en-US" sz="3200" dirty="0">
                <a:solidFill>
                  <a:schemeClr val="tx1">
                    <a:lumMod val="65000"/>
                    <a:lumOff val="35000"/>
                  </a:schemeClr>
                </a:solidFill>
              </a:rPr>
              <a:t> data </a:t>
            </a:r>
            <a:r>
              <a:rPr lang="en-US" sz="3200" dirty="0" err="1">
                <a:solidFill>
                  <a:schemeClr val="tx1">
                    <a:lumMod val="65000"/>
                    <a:lumOff val="35000"/>
                  </a:schemeClr>
                </a:solidFill>
              </a:rPr>
              <a:t>ilmiah</a:t>
            </a:r>
            <a:r>
              <a:rPr lang="en-US" sz="3200" dirty="0">
                <a:solidFill>
                  <a:schemeClr val="tx1">
                    <a:lumMod val="65000"/>
                    <a:lumOff val="35000"/>
                  </a:schemeClr>
                </a:solidFill>
              </a:rPr>
              <a:t> </a:t>
            </a:r>
            <a:r>
              <a:rPr lang="en-US" sz="3200" dirty="0" err="1">
                <a:solidFill>
                  <a:schemeClr val="tx1">
                    <a:lumMod val="65000"/>
                    <a:lumOff val="35000"/>
                  </a:schemeClr>
                </a:solidFill>
              </a:rPr>
              <a:t>dari</a:t>
            </a:r>
            <a:r>
              <a:rPr lang="en-US" sz="3200" dirty="0">
                <a:solidFill>
                  <a:schemeClr val="tx1">
                    <a:lumMod val="65000"/>
                    <a:lumOff val="35000"/>
                  </a:schemeClr>
                </a:solidFill>
              </a:rPr>
              <a:t> </a:t>
            </a:r>
            <a:r>
              <a:rPr lang="en-US" sz="3200" dirty="0" err="1">
                <a:solidFill>
                  <a:schemeClr val="tx1">
                    <a:lumMod val="65000"/>
                    <a:lumOff val="35000"/>
                  </a:schemeClr>
                </a:solidFill>
              </a:rPr>
              <a:t>gambar</a:t>
            </a:r>
            <a:r>
              <a:rPr lang="en-US" sz="3200" dirty="0">
                <a:solidFill>
                  <a:schemeClr val="tx1">
                    <a:lumMod val="65000"/>
                    <a:lumOff val="35000"/>
                  </a:schemeClr>
                </a:solidFill>
              </a:rPr>
              <a:t> </a:t>
            </a:r>
            <a:r>
              <a:rPr lang="en-US" sz="3200" dirty="0" err="1">
                <a:solidFill>
                  <a:schemeClr val="tx1">
                    <a:lumMod val="65000"/>
                    <a:lumOff val="35000"/>
                  </a:schemeClr>
                </a:solidFill>
              </a:rPr>
              <a:t>tersebut</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255238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4451"/>
          <a:stretch/>
        </p:blipFill>
        <p:spPr bwMode="auto">
          <a:xfrm>
            <a:off x="7392610" y="1340769"/>
            <a:ext cx="2951862" cy="1890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err="1" smtClean="0"/>
              <a:t>Kriteria</a:t>
            </a:r>
            <a:r>
              <a:rPr lang="en-US" dirty="0" smtClean="0"/>
              <a:t> </a:t>
            </a:r>
            <a:r>
              <a:rPr lang="en-US" dirty="0" err="1" smtClean="0"/>
              <a:t>Ilustrasi</a:t>
            </a:r>
            <a:r>
              <a:rPr lang="en-US" dirty="0" smtClean="0"/>
              <a:t> </a:t>
            </a:r>
            <a:r>
              <a:rPr lang="en-US" dirty="0" err="1" smtClean="0"/>
              <a:t>Ilmiah</a:t>
            </a:r>
            <a:endParaRPr lang="en-US" dirty="0"/>
          </a:p>
        </p:txBody>
      </p:sp>
      <p:sp>
        <p:nvSpPr>
          <p:cNvPr id="3" name="Content Placeholder 2"/>
          <p:cNvSpPr>
            <a:spLocks noGrp="1"/>
          </p:cNvSpPr>
          <p:nvPr>
            <p:ph idx="1"/>
          </p:nvPr>
        </p:nvSpPr>
        <p:spPr>
          <a:xfrm>
            <a:off x="1962516" y="1294644"/>
            <a:ext cx="8229600" cy="936104"/>
          </a:xfrm>
        </p:spPr>
        <p:txBody>
          <a:bodyPr/>
          <a:lstStyle/>
          <a:p>
            <a:pPr marL="0" indent="0">
              <a:buNone/>
            </a:pPr>
            <a:r>
              <a:rPr lang="en-US" dirty="0" err="1" smtClean="0">
                <a:solidFill>
                  <a:schemeClr val="accent2"/>
                </a:solidFill>
              </a:rPr>
              <a:t>Standar</a:t>
            </a:r>
            <a:r>
              <a:rPr lang="en-US" dirty="0" smtClean="0">
                <a:solidFill>
                  <a:schemeClr val="accent2"/>
                </a:solidFill>
              </a:rPr>
              <a:t> </a:t>
            </a:r>
            <a:r>
              <a:rPr lang="en-US" dirty="0" err="1" smtClean="0">
                <a:solidFill>
                  <a:schemeClr val="accent2"/>
                </a:solidFill>
              </a:rPr>
              <a:t>Umum</a:t>
            </a:r>
            <a:endParaRPr lang="en-US" dirty="0">
              <a:solidFill>
                <a:schemeClr val="accent2"/>
              </a:solidFill>
            </a:endParaRPr>
          </a:p>
        </p:txBody>
      </p:sp>
      <p:sp>
        <p:nvSpPr>
          <p:cNvPr id="6" name="Content Placeholder 2"/>
          <p:cNvSpPr txBox="1">
            <a:spLocks/>
          </p:cNvSpPr>
          <p:nvPr/>
        </p:nvSpPr>
        <p:spPr>
          <a:xfrm>
            <a:off x="1962516" y="3501008"/>
            <a:ext cx="8229600" cy="9361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lumMod val="75000"/>
                    <a:lumOff val="25000"/>
                  </a:schemeClr>
                </a:solidFill>
                <a:latin typeface="Trebuchet MS" panose="020B0603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lumMod val="75000"/>
                    <a:lumOff val="25000"/>
                  </a:schemeClr>
                </a:solidFill>
                <a:latin typeface="Trebuchet MS" panose="020B0603020202020204" pitchFamily="34" charset="0"/>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lumMod val="75000"/>
                    <a:lumOff val="25000"/>
                  </a:schemeClr>
                </a:solidFill>
                <a:latin typeface="Trebuchet MS" panose="020B0603020202020204" pitchFamily="34" charset="0"/>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lumMod val="75000"/>
                    <a:lumOff val="25000"/>
                  </a:schemeClr>
                </a:solidFill>
                <a:latin typeface="Trebuchet MS" panose="020B0603020202020204" pitchFamily="34" charset="0"/>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lumMod val="75000"/>
                    <a:lumOff val="25000"/>
                  </a:schemeClr>
                </a:solidFill>
                <a:latin typeface="Trebuchet MS" panose="020B0603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solidFill>
                  <a:schemeClr val="accent2"/>
                </a:solidFill>
              </a:rPr>
              <a:t>Standar Khusus</a:t>
            </a:r>
          </a:p>
        </p:txBody>
      </p:sp>
      <p:sp>
        <p:nvSpPr>
          <p:cNvPr id="8" name="TextBox 7"/>
          <p:cNvSpPr txBox="1"/>
          <p:nvPr/>
        </p:nvSpPr>
        <p:spPr>
          <a:xfrm>
            <a:off x="2006058" y="1643316"/>
            <a:ext cx="6106166" cy="1938992"/>
          </a:xfrm>
          <a:prstGeom prst="rect">
            <a:avLst/>
          </a:prstGeom>
          <a:noFill/>
        </p:spPr>
        <p:txBody>
          <a:bodyPr wrap="square" rtlCol="0">
            <a:spAutoFit/>
          </a:bodyPr>
          <a:lstStyle/>
          <a:p>
            <a:pPr marL="261938" indent="-261938">
              <a:buFont typeface="Arial" panose="020B0604020202020204" pitchFamily="34" charset="0"/>
              <a:buChar char="•"/>
            </a:pPr>
            <a:r>
              <a:rPr lang="en-US" sz="2400" dirty="0" err="1">
                <a:solidFill>
                  <a:schemeClr val="tx1">
                    <a:lumMod val="75000"/>
                    <a:lumOff val="25000"/>
                  </a:schemeClr>
                </a:solidFill>
              </a:rPr>
              <a:t>Palet</a:t>
            </a:r>
            <a:r>
              <a:rPr lang="en-US" sz="2400" dirty="0">
                <a:solidFill>
                  <a:schemeClr val="tx1">
                    <a:lumMod val="75000"/>
                    <a:lumOff val="25000"/>
                  </a:schemeClr>
                </a:solidFill>
              </a:rPr>
              <a:t> </a:t>
            </a:r>
            <a:r>
              <a:rPr lang="en-US" sz="2400" dirty="0" err="1">
                <a:solidFill>
                  <a:schemeClr val="tx1">
                    <a:lumMod val="75000"/>
                    <a:lumOff val="25000"/>
                  </a:schemeClr>
                </a:solidFill>
              </a:rPr>
              <a:t>warna</a:t>
            </a:r>
            <a:r>
              <a:rPr lang="en-US" sz="2400" dirty="0">
                <a:solidFill>
                  <a:schemeClr val="tx1">
                    <a:lumMod val="75000"/>
                    <a:lumOff val="25000"/>
                  </a:schemeClr>
                </a:solidFill>
              </a:rPr>
              <a:t> yang </a:t>
            </a:r>
            <a:r>
              <a:rPr lang="en-US" sz="2400" dirty="0" err="1">
                <a:solidFill>
                  <a:schemeClr val="tx1">
                    <a:lumMod val="75000"/>
                    <a:lumOff val="25000"/>
                  </a:schemeClr>
                </a:solidFill>
              </a:rPr>
              <a:t>seragam</a:t>
            </a:r>
            <a:endParaRPr lang="en-US" sz="2400" dirty="0">
              <a:solidFill>
                <a:schemeClr val="tx1">
                  <a:lumMod val="75000"/>
                  <a:lumOff val="25000"/>
                </a:schemeClr>
              </a:solidFill>
            </a:endParaRPr>
          </a:p>
          <a:p>
            <a:pPr marL="261938" indent="-261938">
              <a:buFont typeface="Arial" panose="020B0604020202020204" pitchFamily="34" charset="0"/>
              <a:buChar char="•"/>
            </a:pPr>
            <a:r>
              <a:rPr lang="en-US" sz="2400" dirty="0">
                <a:solidFill>
                  <a:schemeClr val="tx1">
                    <a:lumMod val="75000"/>
                    <a:lumOff val="25000"/>
                  </a:schemeClr>
                </a:solidFill>
              </a:rPr>
              <a:t>Label </a:t>
            </a:r>
            <a:r>
              <a:rPr lang="en-US" sz="2400" dirty="0" err="1">
                <a:solidFill>
                  <a:schemeClr val="tx1">
                    <a:lumMod val="75000"/>
                    <a:lumOff val="25000"/>
                  </a:schemeClr>
                </a:solidFill>
              </a:rPr>
              <a:t>sumbu</a:t>
            </a:r>
            <a:r>
              <a:rPr lang="en-US" sz="2400" dirty="0">
                <a:solidFill>
                  <a:schemeClr val="tx1">
                    <a:lumMod val="75000"/>
                    <a:lumOff val="25000"/>
                  </a:schemeClr>
                </a:solidFill>
              </a:rPr>
              <a:t> </a:t>
            </a:r>
            <a:r>
              <a:rPr lang="en-US" sz="2400" dirty="0" err="1">
                <a:solidFill>
                  <a:schemeClr val="tx1">
                    <a:lumMod val="75000"/>
                    <a:lumOff val="25000"/>
                  </a:schemeClr>
                </a:solidFill>
              </a:rPr>
              <a:t>cukup</a:t>
            </a:r>
            <a:r>
              <a:rPr lang="en-US" sz="2400" dirty="0">
                <a:solidFill>
                  <a:schemeClr val="tx1">
                    <a:lumMod val="75000"/>
                    <a:lumOff val="25000"/>
                  </a:schemeClr>
                </a:solidFill>
              </a:rPr>
              <a:t> </a:t>
            </a:r>
            <a:r>
              <a:rPr lang="en-US" sz="2400" dirty="0" err="1">
                <a:solidFill>
                  <a:schemeClr val="tx1">
                    <a:lumMod val="75000"/>
                    <a:lumOff val="25000"/>
                  </a:schemeClr>
                </a:solidFill>
              </a:rPr>
              <a:t>besar</a:t>
            </a:r>
            <a:r>
              <a:rPr lang="en-US" sz="2400" dirty="0">
                <a:solidFill>
                  <a:schemeClr val="tx1">
                    <a:lumMod val="75000"/>
                    <a:lumOff val="25000"/>
                  </a:schemeClr>
                </a:solidFill>
              </a:rPr>
              <a:t> agar </a:t>
            </a:r>
            <a:r>
              <a:rPr lang="en-US" sz="2400" dirty="0" err="1">
                <a:solidFill>
                  <a:schemeClr val="tx1">
                    <a:lumMod val="75000"/>
                    <a:lumOff val="25000"/>
                  </a:schemeClr>
                </a:solidFill>
              </a:rPr>
              <a:t>terbaca</a:t>
            </a:r>
            <a:endParaRPr lang="en-US" sz="2400" dirty="0">
              <a:solidFill>
                <a:schemeClr val="tx1">
                  <a:lumMod val="75000"/>
                  <a:lumOff val="25000"/>
                </a:schemeClr>
              </a:solidFill>
            </a:endParaRPr>
          </a:p>
          <a:p>
            <a:pPr marL="261938" indent="-261938">
              <a:buFont typeface="Arial" panose="020B0604020202020204" pitchFamily="34" charset="0"/>
              <a:buChar char="•"/>
            </a:pPr>
            <a:r>
              <a:rPr lang="en-US" sz="2400" dirty="0" err="1">
                <a:solidFill>
                  <a:schemeClr val="tx1">
                    <a:lumMod val="75000"/>
                    <a:lumOff val="25000"/>
                  </a:schemeClr>
                </a:solidFill>
              </a:rPr>
              <a:t>Ukuran</a:t>
            </a:r>
            <a:r>
              <a:rPr lang="en-US" sz="2400" dirty="0">
                <a:solidFill>
                  <a:schemeClr val="tx1">
                    <a:lumMod val="75000"/>
                    <a:lumOff val="25000"/>
                  </a:schemeClr>
                </a:solidFill>
              </a:rPr>
              <a:t> </a:t>
            </a:r>
            <a:r>
              <a:rPr lang="en-US" sz="2400" dirty="0" err="1">
                <a:solidFill>
                  <a:schemeClr val="tx1">
                    <a:lumMod val="75000"/>
                    <a:lumOff val="25000"/>
                  </a:schemeClr>
                </a:solidFill>
              </a:rPr>
              <a:t>dan</a:t>
            </a:r>
            <a:r>
              <a:rPr lang="en-US" sz="2400" dirty="0">
                <a:solidFill>
                  <a:schemeClr val="tx1">
                    <a:lumMod val="75000"/>
                    <a:lumOff val="25000"/>
                  </a:schemeClr>
                </a:solidFill>
              </a:rPr>
              <a:t> </a:t>
            </a:r>
            <a:r>
              <a:rPr lang="en-US" sz="2400" dirty="0" err="1">
                <a:solidFill>
                  <a:schemeClr val="tx1">
                    <a:lumMod val="75000"/>
                    <a:lumOff val="25000"/>
                  </a:schemeClr>
                </a:solidFill>
              </a:rPr>
              <a:t>jenis</a:t>
            </a:r>
            <a:r>
              <a:rPr lang="en-US" sz="2400" dirty="0">
                <a:solidFill>
                  <a:schemeClr val="tx1">
                    <a:lumMod val="75000"/>
                    <a:lumOff val="25000"/>
                  </a:schemeClr>
                </a:solidFill>
              </a:rPr>
              <a:t> </a:t>
            </a:r>
            <a:r>
              <a:rPr lang="en-US" sz="2400" dirty="0" err="1">
                <a:solidFill>
                  <a:schemeClr val="tx1">
                    <a:lumMod val="75000"/>
                    <a:lumOff val="25000"/>
                  </a:schemeClr>
                </a:solidFill>
              </a:rPr>
              <a:t>huruf</a:t>
            </a:r>
            <a:r>
              <a:rPr lang="en-US" sz="2400" dirty="0">
                <a:solidFill>
                  <a:schemeClr val="tx1">
                    <a:lumMod val="75000"/>
                    <a:lumOff val="25000"/>
                  </a:schemeClr>
                </a:solidFill>
              </a:rPr>
              <a:t> yang </a:t>
            </a:r>
            <a:r>
              <a:rPr lang="en-US" sz="2400" dirty="0" err="1">
                <a:solidFill>
                  <a:schemeClr val="tx1">
                    <a:lumMod val="75000"/>
                    <a:lumOff val="25000"/>
                  </a:schemeClr>
                </a:solidFill>
              </a:rPr>
              <a:t>konsisten</a:t>
            </a:r>
            <a:endParaRPr lang="en-US" sz="2400" dirty="0">
              <a:solidFill>
                <a:schemeClr val="tx1">
                  <a:lumMod val="75000"/>
                  <a:lumOff val="25000"/>
                </a:schemeClr>
              </a:solidFill>
            </a:endParaRPr>
          </a:p>
          <a:p>
            <a:pPr marL="261938" indent="-261938">
              <a:buFont typeface="Arial" panose="020B0604020202020204" pitchFamily="34" charset="0"/>
              <a:buChar char="•"/>
            </a:pPr>
            <a:r>
              <a:rPr lang="en-US" sz="2400" dirty="0" err="1">
                <a:solidFill>
                  <a:schemeClr val="tx1">
                    <a:lumMod val="75000"/>
                    <a:lumOff val="25000"/>
                  </a:schemeClr>
                </a:solidFill>
              </a:rPr>
              <a:t>Jangan</a:t>
            </a:r>
            <a:r>
              <a:rPr lang="en-US" sz="2400" dirty="0">
                <a:solidFill>
                  <a:schemeClr val="tx1">
                    <a:lumMod val="75000"/>
                    <a:lumOff val="25000"/>
                  </a:schemeClr>
                </a:solidFill>
              </a:rPr>
              <a:t> </a:t>
            </a:r>
            <a:r>
              <a:rPr lang="en-US" sz="2400" dirty="0" err="1">
                <a:solidFill>
                  <a:schemeClr val="tx1">
                    <a:lumMod val="75000"/>
                    <a:lumOff val="25000"/>
                  </a:schemeClr>
                </a:solidFill>
              </a:rPr>
              <a:t>lupa</a:t>
            </a:r>
            <a:r>
              <a:rPr lang="en-US" sz="2400" dirty="0">
                <a:solidFill>
                  <a:schemeClr val="tx1">
                    <a:lumMod val="75000"/>
                    <a:lumOff val="25000"/>
                  </a:schemeClr>
                </a:solidFill>
              </a:rPr>
              <a:t> </a:t>
            </a:r>
            <a:r>
              <a:rPr lang="en-US" sz="2400" dirty="0" err="1">
                <a:solidFill>
                  <a:schemeClr val="tx1">
                    <a:lumMod val="75000"/>
                    <a:lumOff val="25000"/>
                  </a:schemeClr>
                </a:solidFill>
              </a:rPr>
              <a:t>mencantumkan</a:t>
            </a:r>
            <a:r>
              <a:rPr lang="en-US" sz="2400" dirty="0">
                <a:solidFill>
                  <a:schemeClr val="tx1">
                    <a:lumMod val="75000"/>
                    <a:lumOff val="25000"/>
                  </a:schemeClr>
                </a:solidFill>
              </a:rPr>
              <a:t> SATUAN!</a:t>
            </a:r>
          </a:p>
          <a:p>
            <a:pPr marL="261938" indent="-261938">
              <a:buFont typeface="Arial" panose="020B0604020202020204" pitchFamily="34" charset="0"/>
              <a:buChar char="•"/>
            </a:pPr>
            <a:r>
              <a:rPr lang="en-US" sz="2400" dirty="0">
                <a:solidFill>
                  <a:schemeClr val="tx1">
                    <a:lumMod val="75000"/>
                    <a:lumOff val="25000"/>
                  </a:schemeClr>
                </a:solidFill>
              </a:rPr>
              <a:t>…</a:t>
            </a:r>
          </a:p>
        </p:txBody>
      </p:sp>
      <p:sp>
        <p:nvSpPr>
          <p:cNvPr id="9" name="TextBox 8"/>
          <p:cNvSpPr txBox="1"/>
          <p:nvPr/>
        </p:nvSpPr>
        <p:spPr>
          <a:xfrm>
            <a:off x="2006058" y="4110172"/>
            <a:ext cx="7978374" cy="830997"/>
          </a:xfrm>
          <a:prstGeom prst="rect">
            <a:avLst/>
          </a:prstGeom>
          <a:noFill/>
        </p:spPr>
        <p:txBody>
          <a:bodyPr wrap="square" rtlCol="0">
            <a:spAutoFit/>
          </a:bodyPr>
          <a:lstStyle/>
          <a:p>
            <a:pPr marL="261938" indent="-261938">
              <a:buFont typeface="Arial" panose="020B0604020202020204" pitchFamily="34" charset="0"/>
              <a:buChar char="•"/>
            </a:pPr>
            <a:r>
              <a:rPr lang="en-US" sz="2400">
                <a:solidFill>
                  <a:schemeClr val="tx1">
                    <a:lumMod val="75000"/>
                    <a:lumOff val="25000"/>
                  </a:schemeClr>
                </a:solidFill>
              </a:rPr>
              <a:t>Tipe artikel: paper ilmiah atau artikel populer atau lainnya</a:t>
            </a:r>
          </a:p>
          <a:p>
            <a:pPr marL="261938" indent="-261938">
              <a:buFont typeface="Arial" panose="020B0604020202020204" pitchFamily="34" charset="0"/>
              <a:buChar char="•"/>
            </a:pPr>
            <a:r>
              <a:rPr lang="en-US" sz="2400">
                <a:solidFill>
                  <a:schemeClr val="tx1">
                    <a:lumMod val="75000"/>
                    <a:lumOff val="25000"/>
                  </a:schemeClr>
                </a:solidFill>
              </a:rPr>
              <a:t>Setiap jurnal memiliki spesifikasi masing-masing</a:t>
            </a:r>
          </a:p>
        </p:txBody>
      </p:sp>
      <p:sp>
        <p:nvSpPr>
          <p:cNvPr id="12" name="TextBox 11"/>
          <p:cNvSpPr txBox="1"/>
          <p:nvPr/>
        </p:nvSpPr>
        <p:spPr>
          <a:xfrm>
            <a:off x="7251960" y="3265820"/>
            <a:ext cx="3164520" cy="523220"/>
          </a:xfrm>
          <a:prstGeom prst="rect">
            <a:avLst/>
          </a:prstGeom>
          <a:noFill/>
        </p:spPr>
        <p:txBody>
          <a:bodyPr wrap="square" rtlCol="0">
            <a:spAutoFit/>
          </a:bodyPr>
          <a:lstStyle/>
          <a:p>
            <a:r>
              <a:rPr lang="en-US" sz="2800">
                <a:latin typeface="Georgia" panose="02040502050405020303" pitchFamily="18" charset="0"/>
                <a:ea typeface="Verdana" panose="020B0604030504040204" pitchFamily="34" charset="0"/>
                <a:cs typeface="Verdana" panose="020B0604030504040204" pitchFamily="34" charset="0"/>
              </a:rPr>
              <a:t>Serif </a:t>
            </a:r>
            <a:r>
              <a:rPr lang="en-US" sz="2800">
                <a:solidFill>
                  <a:srgbClr val="FF0000"/>
                </a:solidFill>
                <a:latin typeface="Trebuchet MS" panose="020B0603020202020204" pitchFamily="34" charset="0"/>
                <a:ea typeface="Verdana" panose="020B0604030504040204" pitchFamily="34" charset="0"/>
                <a:cs typeface="Verdana" panose="020B0604030504040204" pitchFamily="34" charset="0"/>
              </a:rPr>
              <a:t>vs</a:t>
            </a:r>
            <a:r>
              <a:rPr lang="en-US" sz="2800">
                <a:latin typeface="Verdana" panose="020B0604030504040204" pitchFamily="34" charset="0"/>
                <a:ea typeface="Verdana" panose="020B0604030504040204" pitchFamily="34" charset="0"/>
                <a:cs typeface="Verdana" panose="020B0604030504040204" pitchFamily="34" charset="0"/>
              </a:rPr>
              <a:t> </a:t>
            </a:r>
            <a:r>
              <a:rPr lang="en-US" sz="2400">
                <a:latin typeface="Verdana" panose="020B0604030504040204" pitchFamily="34" charset="0"/>
                <a:ea typeface="Verdana" panose="020B0604030504040204" pitchFamily="34" charset="0"/>
                <a:cs typeface="Verdana" panose="020B0604030504040204" pitchFamily="34" charset="0"/>
              </a:rPr>
              <a:t>Sans-Serif</a:t>
            </a:r>
            <a:endParaRPr lang="en-US" sz="2800">
              <a:latin typeface="Georgia" panose="02040502050405020303" pitchFamily="18" charset="0"/>
              <a:ea typeface="Verdana" panose="020B0604030504040204" pitchFamily="34" charset="0"/>
              <a:cs typeface="Verdana" panose="020B0604030504040204" pitchFamily="34" charset="0"/>
            </a:endParaRP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2508" y="4920084"/>
            <a:ext cx="1152129" cy="15504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22220" y="4920085"/>
            <a:ext cx="1140568" cy="154763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6148" y="4920085"/>
            <a:ext cx="1195622" cy="15476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4190" y="4920085"/>
            <a:ext cx="1154950" cy="154763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92486" y="4920084"/>
            <a:ext cx="1167539" cy="15504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45190" y="4920084"/>
            <a:ext cx="1146927" cy="1521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5905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Golden Ratio</a:t>
            </a:r>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1556792"/>
            <a:ext cx="3118204"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0" name="TextBox 9"/>
              <p:cNvSpPr txBox="1"/>
              <p:nvPr/>
            </p:nvSpPr>
            <p:spPr>
              <a:xfrm>
                <a:off x="5519936" y="1758464"/>
                <a:ext cx="4754700" cy="978922"/>
              </a:xfrm>
              <a:prstGeom prst="rect">
                <a:avLst/>
              </a:prstGeom>
              <a:solidFill>
                <a:schemeClr val="bg1">
                  <a:lumMod val="95000"/>
                </a:schemeClr>
              </a:solidFill>
            </p:spPr>
            <p:txBody>
              <a:bodyPr wrap="none" rtlCol="0">
                <a:spAutoFit/>
              </a:bodyPr>
              <a:lstStyle/>
              <a:p>
                <a14:m>
                  <m:oMath xmlns:m="http://schemas.openxmlformats.org/officeDocument/2006/math">
                    <m:r>
                      <a:rPr lang="en-US" sz="4000" i="1">
                        <a:latin typeface="Cambria Math"/>
                      </a:rPr>
                      <m:t>𝜑</m:t>
                    </m:r>
                    <m:r>
                      <a:rPr lang="en-US" sz="4000" i="1">
                        <a:latin typeface="Cambria Math"/>
                      </a:rPr>
                      <m:t>=</m:t>
                    </m:r>
                    <m:f>
                      <m:fPr>
                        <m:ctrlPr>
                          <a:rPr lang="en-US" sz="4000" i="1">
                            <a:latin typeface="Cambria Math" panose="02040503050406030204" pitchFamily="18" charset="0"/>
                          </a:rPr>
                        </m:ctrlPr>
                      </m:fPr>
                      <m:num>
                        <m:r>
                          <a:rPr lang="en-US" sz="4000" i="1">
                            <a:solidFill>
                              <a:srgbClr val="0000FF"/>
                            </a:solidFill>
                            <a:latin typeface="Cambria Math"/>
                          </a:rPr>
                          <m:t>𝑎</m:t>
                        </m:r>
                      </m:num>
                      <m:den>
                        <m:r>
                          <a:rPr lang="en-US" sz="4000" i="1">
                            <a:solidFill>
                              <a:srgbClr val="FF0000"/>
                            </a:solidFill>
                            <a:latin typeface="Cambria Math"/>
                          </a:rPr>
                          <m:t>𝑏</m:t>
                        </m:r>
                      </m:den>
                    </m:f>
                    <m:r>
                      <a:rPr lang="en-US" sz="4000" i="1">
                        <a:latin typeface="Cambria Math"/>
                        <a:ea typeface="Cambria Math"/>
                      </a:rPr>
                      <m:t>=</m:t>
                    </m:r>
                    <m:f>
                      <m:fPr>
                        <m:ctrlPr>
                          <a:rPr lang="en-US" sz="4000" i="1">
                            <a:latin typeface="Cambria Math" panose="02040503050406030204" pitchFamily="18" charset="0"/>
                          </a:rPr>
                        </m:ctrlPr>
                      </m:fPr>
                      <m:num>
                        <m:r>
                          <a:rPr lang="en-US" sz="4000" i="1">
                            <a:solidFill>
                              <a:srgbClr val="00B050"/>
                            </a:solidFill>
                            <a:latin typeface="Cambria Math"/>
                          </a:rPr>
                          <m:t>𝑎</m:t>
                        </m:r>
                        <m:r>
                          <a:rPr lang="en-US" sz="4000" i="1">
                            <a:solidFill>
                              <a:srgbClr val="00B050"/>
                            </a:solidFill>
                            <a:latin typeface="Cambria Math"/>
                          </a:rPr>
                          <m:t>+</m:t>
                        </m:r>
                        <m:r>
                          <a:rPr lang="en-US" sz="4000" i="1">
                            <a:solidFill>
                              <a:srgbClr val="00B050"/>
                            </a:solidFill>
                            <a:latin typeface="Cambria Math"/>
                          </a:rPr>
                          <m:t>𝑏</m:t>
                        </m:r>
                      </m:num>
                      <m:den>
                        <m:r>
                          <a:rPr lang="en-US" sz="4000" i="1">
                            <a:solidFill>
                              <a:srgbClr val="0000FF"/>
                            </a:solidFill>
                            <a:latin typeface="Cambria Math"/>
                          </a:rPr>
                          <m:t>𝑎</m:t>
                        </m:r>
                      </m:den>
                    </m:f>
                  </m:oMath>
                </a14:m>
                <a:r>
                  <a:rPr lang="en-US" sz="3200">
                    <a:ea typeface="Cambria Math"/>
                  </a:rPr>
                  <a:t> </a:t>
                </a:r>
                <a14:m>
                  <m:oMath xmlns:m="http://schemas.openxmlformats.org/officeDocument/2006/math">
                    <m:r>
                      <a:rPr lang="en-US" sz="3200" i="1">
                        <a:latin typeface="Cambria Math"/>
                        <a:ea typeface="Cambria Math"/>
                      </a:rPr>
                      <m:t>≈</m:t>
                    </m:r>
                    <m:r>
                      <a:rPr lang="en-US" sz="3200">
                        <a:solidFill>
                          <a:schemeClr val="tx1">
                            <a:lumMod val="75000"/>
                            <a:lumOff val="25000"/>
                          </a:schemeClr>
                        </a:solidFill>
                        <a:latin typeface="Cambria Math"/>
                        <a:ea typeface="Cambria Math"/>
                      </a:rPr>
                      <m:t>1.618…</m:t>
                    </m:r>
                  </m:oMath>
                </a14:m>
                <a:endParaRPr lang="en-GB" sz="3200">
                  <a:solidFill>
                    <a:schemeClr val="tx1">
                      <a:lumMod val="75000"/>
                      <a:lumOff val="25000"/>
                    </a:schemeClr>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995936" y="1758464"/>
                <a:ext cx="4754700" cy="978922"/>
              </a:xfrm>
              <a:prstGeom prst="rect">
                <a:avLst/>
              </a:prstGeom>
              <a:blipFill rotWithShape="1">
                <a:blip r:embed="rId4"/>
                <a:stretch>
                  <a:fillRect/>
                </a:stretch>
              </a:blipFill>
            </p:spPr>
            <p:txBody>
              <a:bodyPr/>
              <a:lstStyle/>
              <a:p>
                <a:r>
                  <a:rPr lang="en-US">
                    <a:noFill/>
                  </a:rPr>
                  <a:t> </a:t>
                </a:r>
              </a:p>
            </p:txBody>
          </p:sp>
        </mc:Fallback>
      </mc:AlternateContent>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2876" y="3260152"/>
            <a:ext cx="3995093" cy="3265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0056" y="3356992"/>
            <a:ext cx="3600400" cy="28803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1" name="Content Placeholder 2"/>
          <p:cNvSpPr>
            <a:spLocks noGrp="1"/>
          </p:cNvSpPr>
          <p:nvPr>
            <p:ph idx="1"/>
          </p:nvPr>
        </p:nvSpPr>
        <p:spPr>
          <a:xfrm>
            <a:off x="1524000" y="1235698"/>
            <a:ext cx="9144000" cy="504056"/>
          </a:xfrm>
        </p:spPr>
        <p:txBody>
          <a:bodyPr>
            <a:normAutofit/>
          </a:bodyPr>
          <a:lstStyle/>
          <a:p>
            <a:pPr marL="0" indent="0" algn="ctr">
              <a:buNone/>
            </a:pPr>
            <a:r>
              <a:rPr lang="en-US" altLang="ja-JP" sz="2000" dirty="0" err="1"/>
              <a:t>Perkirakan</a:t>
            </a:r>
            <a:r>
              <a:rPr lang="en-US" altLang="ja-JP" sz="2000" dirty="0"/>
              <a:t> </a:t>
            </a:r>
            <a:r>
              <a:rPr lang="en-US" altLang="ja-JP" sz="2000" dirty="0" err="1"/>
              <a:t>proporsi</a:t>
            </a:r>
            <a:r>
              <a:rPr lang="en-US" altLang="ja-JP" sz="2000" dirty="0"/>
              <a:t> yang </a:t>
            </a:r>
            <a:r>
              <a:rPr lang="en-US" altLang="ja-JP" sz="2000" dirty="0" err="1"/>
              <a:t>sesuai</a:t>
            </a:r>
            <a:r>
              <a:rPr lang="en-US" altLang="ja-JP" sz="2000" dirty="0"/>
              <a:t> </a:t>
            </a:r>
            <a:r>
              <a:rPr lang="en-US" altLang="ja-JP" sz="2000" dirty="0" err="1"/>
              <a:t>untuk</a:t>
            </a:r>
            <a:r>
              <a:rPr lang="en-US" altLang="ja-JP" sz="2000" dirty="0"/>
              <a:t> </a:t>
            </a:r>
            <a:r>
              <a:rPr lang="en-US" altLang="ja-JP" sz="2000" dirty="0" err="1"/>
              <a:t>setiap</a:t>
            </a:r>
            <a:r>
              <a:rPr lang="en-US" altLang="ja-JP" sz="2000" dirty="0"/>
              <a:t> </a:t>
            </a:r>
            <a:r>
              <a:rPr lang="en-US" altLang="ja-JP" sz="2000" dirty="0" err="1"/>
              <a:t>ilustrasi</a:t>
            </a:r>
            <a:r>
              <a:rPr lang="en-US" altLang="ja-JP" sz="2000" dirty="0"/>
              <a:t> </a:t>
            </a:r>
            <a:endParaRPr lang="en-US" sz="2000" dirty="0"/>
          </a:p>
        </p:txBody>
      </p:sp>
    </p:spTree>
    <p:extLst>
      <p:ext uri="{BB962C8B-B14F-4D97-AF65-F5344CB8AC3E}">
        <p14:creationId xmlns:p14="http://schemas.microsoft.com/office/powerpoint/2010/main" val="41244941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432" y="1196754"/>
            <a:ext cx="4596425" cy="3456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a:off x="2351584" y="1196754"/>
            <a:ext cx="0" cy="3456383"/>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439818" y="4791830"/>
            <a:ext cx="4392487" cy="0"/>
          </a:xfrm>
          <a:prstGeom prst="straightConnector1">
            <a:avLst/>
          </a:prstGeom>
          <a:ln>
            <a:solidFill>
              <a:srgbClr val="0000FF"/>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smtClean="0"/>
              <a:t>Detail Gambar (Contoh pada 2D)</a:t>
            </a:r>
            <a:endParaRPr lang="en-GB"/>
          </a:p>
        </p:txBody>
      </p:sp>
      <mc:AlternateContent xmlns:mc="http://schemas.openxmlformats.org/markup-compatibility/2006" xmlns:a14="http://schemas.microsoft.com/office/drawing/2010/main">
        <mc:Choice Requires="a14">
          <p:sp>
            <p:nvSpPr>
              <p:cNvPr id="17" name="TextBox 16"/>
              <p:cNvSpPr txBox="1"/>
              <p:nvPr/>
            </p:nvSpPr>
            <p:spPr>
              <a:xfrm>
                <a:off x="1882806" y="2704022"/>
                <a:ext cx="46826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a:solidFill>
                            <a:srgbClr val="FF0000"/>
                          </a:solidFill>
                          <a:latin typeface="Cambria Math"/>
                        </a:rPr>
                        <m:t>𝑏</m:t>
                      </m:r>
                    </m:oMath>
                  </m:oMathPara>
                </a14:m>
                <a:endParaRPr lang="en-GB" sz="2800">
                  <a:solidFill>
                    <a:srgbClr val="FF0000"/>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58805" y="2704022"/>
                <a:ext cx="468270" cy="509378"/>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384031" y="4725144"/>
                <a:ext cx="47557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a:solidFill>
                            <a:srgbClr val="0000FF"/>
                          </a:solidFill>
                          <a:latin typeface="Cambria Math"/>
                        </a:rPr>
                        <m:t>𝑎</m:t>
                      </m:r>
                    </m:oMath>
                  </m:oMathPara>
                </a14:m>
                <a:endParaRPr lang="en-GB" sz="2800">
                  <a:solidFill>
                    <a:srgbClr val="0000FF"/>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860031" y="4725144"/>
                <a:ext cx="475579" cy="509378"/>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3071665" y="5519202"/>
                <a:ext cx="6161367" cy="400110"/>
              </a:xfrm>
              <a:prstGeom prst="rect">
                <a:avLst/>
              </a:prstGeom>
              <a:noFill/>
            </p:spPr>
            <p:txBody>
              <a:bodyPr wrap="none" rtlCol="0">
                <a:spAutoFit/>
              </a:bodyPr>
              <a:lstStyle/>
              <a:p>
                <a:r>
                  <a:rPr lang="en-US" sz="2000" dirty="0" err="1">
                    <a:solidFill>
                      <a:schemeClr val="tx1">
                        <a:lumMod val="75000"/>
                        <a:lumOff val="25000"/>
                      </a:schemeClr>
                    </a:solidFill>
                    <a:latin typeface="Trebuchet MS" panose="020B0603020202020204" pitchFamily="34" charset="0"/>
                  </a:rPr>
                  <a:t>Upayakan</a:t>
                </a:r>
                <a:r>
                  <a:rPr lang="en-US" sz="2000" dirty="0">
                    <a:solidFill>
                      <a:schemeClr val="tx1">
                        <a:lumMod val="75000"/>
                        <a:lumOff val="25000"/>
                      </a:schemeClr>
                    </a:solidFill>
                    <a:latin typeface="Trebuchet MS" panose="020B0603020202020204" pitchFamily="34" charset="0"/>
                  </a:rPr>
                  <a:t> </a:t>
                </a:r>
                <a14:m>
                  <m:oMath xmlns:m="http://schemas.openxmlformats.org/officeDocument/2006/math">
                    <m:r>
                      <a:rPr lang="en-US" sz="2000" i="1">
                        <a:solidFill>
                          <a:schemeClr val="tx1">
                            <a:lumMod val="75000"/>
                            <a:lumOff val="25000"/>
                          </a:schemeClr>
                        </a:solidFill>
                        <a:latin typeface="Cambria Math"/>
                      </a:rPr>
                      <m:t>𝑎</m:t>
                    </m:r>
                    <m:r>
                      <a:rPr lang="en-US" sz="2000" i="1">
                        <a:solidFill>
                          <a:schemeClr val="tx1">
                            <a:lumMod val="75000"/>
                            <a:lumOff val="25000"/>
                          </a:schemeClr>
                        </a:solidFill>
                        <a:latin typeface="Cambria Math"/>
                      </a:rPr>
                      <m:t>/</m:t>
                    </m:r>
                    <m:r>
                      <a:rPr lang="en-US" sz="2000" i="1">
                        <a:solidFill>
                          <a:schemeClr val="tx1">
                            <a:lumMod val="75000"/>
                            <a:lumOff val="25000"/>
                          </a:schemeClr>
                        </a:solidFill>
                        <a:latin typeface="Cambria Math"/>
                      </a:rPr>
                      <m:t>𝑏</m:t>
                    </m:r>
                  </m:oMath>
                </a14:m>
                <a:r>
                  <a:rPr lang="en-GB" sz="2000" dirty="0">
                    <a:solidFill>
                      <a:schemeClr val="tx1">
                        <a:lumMod val="75000"/>
                        <a:lumOff val="25000"/>
                      </a:schemeClr>
                    </a:solidFill>
                    <a:latin typeface="Trebuchet MS" panose="020B0603020202020204" pitchFamily="34" charset="0"/>
                  </a:rPr>
                  <a:t> </a:t>
                </a:r>
                <a:r>
                  <a:rPr lang="en-GB" sz="2000" dirty="0" err="1">
                    <a:solidFill>
                      <a:schemeClr val="tx1">
                        <a:lumMod val="75000"/>
                        <a:lumOff val="25000"/>
                      </a:schemeClr>
                    </a:solidFill>
                    <a:latin typeface="Trebuchet MS" panose="020B0603020202020204" pitchFamily="34" charset="0"/>
                  </a:rPr>
                  <a:t>sedekat</a:t>
                </a:r>
                <a:r>
                  <a:rPr lang="en-GB" sz="2000" dirty="0">
                    <a:solidFill>
                      <a:schemeClr val="tx1">
                        <a:lumMod val="75000"/>
                        <a:lumOff val="25000"/>
                      </a:schemeClr>
                    </a:solidFill>
                    <a:latin typeface="Trebuchet MS" panose="020B0603020202020204" pitchFamily="34" charset="0"/>
                  </a:rPr>
                  <a:t> </a:t>
                </a:r>
                <a:r>
                  <a:rPr lang="en-GB" sz="2000" dirty="0" err="1">
                    <a:solidFill>
                      <a:schemeClr val="tx1">
                        <a:lumMod val="75000"/>
                        <a:lumOff val="25000"/>
                      </a:schemeClr>
                    </a:solidFill>
                    <a:latin typeface="Trebuchet MS" panose="020B0603020202020204" pitchFamily="34" charset="0"/>
                  </a:rPr>
                  <a:t>mungkin</a:t>
                </a:r>
                <a:r>
                  <a:rPr lang="en-GB" sz="2000" dirty="0">
                    <a:solidFill>
                      <a:schemeClr val="tx1">
                        <a:lumMod val="75000"/>
                        <a:lumOff val="25000"/>
                      </a:schemeClr>
                    </a:solidFill>
                    <a:latin typeface="Trebuchet MS" panose="020B0603020202020204" pitchFamily="34" charset="0"/>
                  </a:rPr>
                  <a:t> </a:t>
                </a:r>
                <a:r>
                  <a:rPr lang="en-GB" sz="2000" dirty="0" err="1">
                    <a:solidFill>
                      <a:schemeClr val="tx1">
                        <a:lumMod val="75000"/>
                        <a:lumOff val="25000"/>
                      </a:schemeClr>
                    </a:solidFill>
                    <a:latin typeface="Trebuchet MS" panose="020B0603020202020204" pitchFamily="34" charset="0"/>
                  </a:rPr>
                  <a:t>dengan</a:t>
                </a:r>
                <a:r>
                  <a:rPr lang="en-GB" sz="2000" dirty="0">
                    <a:solidFill>
                      <a:schemeClr val="tx1">
                        <a:lumMod val="75000"/>
                        <a:lumOff val="25000"/>
                      </a:schemeClr>
                    </a:solidFill>
                    <a:latin typeface="Trebuchet MS" panose="020B0603020202020204" pitchFamily="34" charset="0"/>
                  </a:rPr>
                  <a:t> golden ratio</a:t>
                </a:r>
              </a:p>
            </p:txBody>
          </p:sp>
        </mc:Choice>
        <mc:Fallback>
          <p:sp>
            <p:nvSpPr>
              <p:cNvPr id="21" name="TextBox 20"/>
              <p:cNvSpPr txBox="1">
                <a:spLocks noRot="1" noChangeAspect="1" noMove="1" noResize="1" noEditPoints="1" noAdjustHandles="1" noChangeArrowheads="1" noChangeShapeType="1" noTextEdit="1"/>
              </p:cNvSpPr>
              <p:nvPr/>
            </p:nvSpPr>
            <p:spPr>
              <a:xfrm>
                <a:off x="3071665" y="5519202"/>
                <a:ext cx="6161367" cy="400110"/>
              </a:xfrm>
              <a:prstGeom prst="rect">
                <a:avLst/>
              </a:prstGeom>
              <a:blipFill>
                <a:blip r:embed="rId5"/>
                <a:stretch>
                  <a:fillRect l="-1088" t="-9091" r="-99" b="-24242"/>
                </a:stretch>
              </a:blipFill>
            </p:spPr>
            <p:txBody>
              <a:bodyPr/>
              <a:lstStyle/>
              <a:p>
                <a:r>
                  <a:rPr lang="en-US">
                    <a:noFill/>
                  </a:rPr>
                  <a:t> </a:t>
                </a:r>
              </a:p>
            </p:txBody>
          </p:sp>
        </mc:Fallback>
      </mc:AlternateContent>
      <p:sp>
        <p:nvSpPr>
          <p:cNvPr id="26" name="TextBox 25"/>
          <p:cNvSpPr txBox="1"/>
          <p:nvPr/>
        </p:nvSpPr>
        <p:spPr>
          <a:xfrm>
            <a:off x="2421144" y="5191100"/>
            <a:ext cx="7563289" cy="400110"/>
          </a:xfrm>
          <a:prstGeom prst="rect">
            <a:avLst/>
          </a:prstGeom>
          <a:noFill/>
        </p:spPr>
        <p:txBody>
          <a:bodyPr wrap="none" rtlCol="0">
            <a:spAutoFit/>
          </a:bodyPr>
          <a:lstStyle/>
          <a:p>
            <a:r>
              <a:rPr lang="en-US" sz="2000" dirty="0" err="1">
                <a:solidFill>
                  <a:schemeClr val="tx1">
                    <a:lumMod val="75000"/>
                    <a:lumOff val="25000"/>
                  </a:schemeClr>
                </a:solidFill>
                <a:latin typeface="Trebuchet MS" panose="020B0603020202020204" pitchFamily="34" charset="0"/>
              </a:rPr>
              <a:t>Gunakan</a:t>
            </a:r>
            <a:r>
              <a:rPr lang="en-US" sz="2000" dirty="0">
                <a:solidFill>
                  <a:schemeClr val="tx1">
                    <a:lumMod val="75000"/>
                    <a:lumOff val="25000"/>
                  </a:schemeClr>
                </a:solidFill>
                <a:latin typeface="Trebuchet MS" panose="020B0603020202020204" pitchFamily="34" charset="0"/>
              </a:rPr>
              <a:t> </a:t>
            </a:r>
            <a:r>
              <a:rPr lang="en-US" sz="2000" dirty="0" err="1">
                <a:solidFill>
                  <a:schemeClr val="tx1">
                    <a:lumMod val="75000"/>
                    <a:lumOff val="25000"/>
                  </a:schemeClr>
                </a:solidFill>
                <a:latin typeface="Trebuchet MS" panose="020B0603020202020204" pitchFamily="34" charset="0"/>
              </a:rPr>
              <a:t>huruf</a:t>
            </a:r>
            <a:r>
              <a:rPr lang="en-US" sz="2000" dirty="0">
                <a:solidFill>
                  <a:schemeClr val="tx1">
                    <a:lumMod val="75000"/>
                    <a:lumOff val="25000"/>
                  </a:schemeClr>
                </a:solidFill>
                <a:latin typeface="Trebuchet MS" panose="020B0603020202020204" pitchFamily="34" charset="0"/>
              </a:rPr>
              <a:t> yang </a:t>
            </a:r>
            <a:r>
              <a:rPr lang="en-US" sz="2000" dirty="0" err="1">
                <a:solidFill>
                  <a:schemeClr val="tx1">
                    <a:lumMod val="75000"/>
                    <a:lumOff val="25000"/>
                  </a:schemeClr>
                </a:solidFill>
                <a:latin typeface="Trebuchet MS" panose="020B0603020202020204" pitchFamily="34" charset="0"/>
              </a:rPr>
              <a:t>konsisten</a:t>
            </a:r>
            <a:r>
              <a:rPr lang="en-US" sz="2000" dirty="0">
                <a:solidFill>
                  <a:schemeClr val="tx1">
                    <a:lumMod val="75000"/>
                    <a:lumOff val="25000"/>
                  </a:schemeClr>
                </a:solidFill>
                <a:latin typeface="Trebuchet MS" panose="020B0603020202020204" pitchFamily="34" charset="0"/>
              </a:rPr>
              <a:t> </a:t>
            </a:r>
            <a:r>
              <a:rPr lang="en-US" sz="2000" dirty="0" err="1">
                <a:solidFill>
                  <a:schemeClr val="tx1">
                    <a:lumMod val="75000"/>
                    <a:lumOff val="25000"/>
                  </a:schemeClr>
                </a:solidFill>
                <a:latin typeface="Trebuchet MS" panose="020B0603020202020204" pitchFamily="34" charset="0"/>
              </a:rPr>
              <a:t>dengan</a:t>
            </a:r>
            <a:r>
              <a:rPr lang="en-US" sz="2000" dirty="0">
                <a:solidFill>
                  <a:schemeClr val="tx1">
                    <a:lumMod val="75000"/>
                    <a:lumOff val="25000"/>
                  </a:schemeClr>
                </a:solidFill>
                <a:latin typeface="Trebuchet MS" panose="020B0603020202020204" pitchFamily="34" charset="0"/>
              </a:rPr>
              <a:t> </a:t>
            </a:r>
            <a:r>
              <a:rPr lang="en-US" sz="2000" dirty="0" err="1">
                <a:solidFill>
                  <a:schemeClr val="tx1">
                    <a:lumMod val="75000"/>
                    <a:lumOff val="25000"/>
                  </a:schemeClr>
                </a:solidFill>
                <a:latin typeface="Trebuchet MS" panose="020B0603020202020204" pitchFamily="34" charset="0"/>
              </a:rPr>
              <a:t>ukuran</a:t>
            </a:r>
            <a:r>
              <a:rPr lang="en-US" sz="2000" dirty="0">
                <a:solidFill>
                  <a:schemeClr val="tx1">
                    <a:lumMod val="75000"/>
                    <a:lumOff val="25000"/>
                  </a:schemeClr>
                </a:solidFill>
                <a:latin typeface="Trebuchet MS" panose="020B0603020202020204" pitchFamily="34" charset="0"/>
              </a:rPr>
              <a:t> yang </a:t>
            </a:r>
            <a:r>
              <a:rPr lang="en-US" sz="2000" dirty="0" err="1">
                <a:solidFill>
                  <a:schemeClr val="tx1">
                    <a:lumMod val="75000"/>
                    <a:lumOff val="25000"/>
                  </a:schemeClr>
                </a:solidFill>
                <a:latin typeface="Trebuchet MS" panose="020B0603020202020204" pitchFamily="34" charset="0"/>
              </a:rPr>
              <a:t>jelas</a:t>
            </a:r>
            <a:r>
              <a:rPr lang="en-US" sz="2000" dirty="0">
                <a:solidFill>
                  <a:schemeClr val="tx1">
                    <a:lumMod val="75000"/>
                    <a:lumOff val="25000"/>
                  </a:schemeClr>
                </a:solidFill>
                <a:latin typeface="Trebuchet MS" panose="020B0603020202020204" pitchFamily="34" charset="0"/>
              </a:rPr>
              <a:t> </a:t>
            </a:r>
            <a:r>
              <a:rPr lang="en-US" sz="2000" dirty="0" err="1">
                <a:solidFill>
                  <a:schemeClr val="tx1">
                    <a:lumMod val="75000"/>
                    <a:lumOff val="25000"/>
                  </a:schemeClr>
                </a:solidFill>
                <a:latin typeface="Trebuchet MS" panose="020B0603020202020204" pitchFamily="34" charset="0"/>
              </a:rPr>
              <a:t>terbaca</a:t>
            </a:r>
            <a:endParaRPr lang="en-GB" sz="2000" dirty="0">
              <a:solidFill>
                <a:schemeClr val="tx1">
                  <a:lumMod val="75000"/>
                  <a:lumOff val="25000"/>
                </a:schemeClr>
              </a:solidFill>
              <a:latin typeface="Trebuchet MS" panose="020B0603020202020204" pitchFamily="34" charset="0"/>
            </a:endParaRPr>
          </a:p>
        </p:txBody>
      </p:sp>
      <p:sp>
        <p:nvSpPr>
          <p:cNvPr id="28" name="TextBox 27"/>
          <p:cNvSpPr txBox="1"/>
          <p:nvPr/>
        </p:nvSpPr>
        <p:spPr>
          <a:xfrm>
            <a:off x="3599303" y="5839172"/>
            <a:ext cx="4926349" cy="400110"/>
          </a:xfrm>
          <a:prstGeom prst="rect">
            <a:avLst/>
          </a:prstGeom>
          <a:noFill/>
        </p:spPr>
        <p:txBody>
          <a:bodyPr wrap="none" rtlCol="0">
            <a:spAutoFit/>
          </a:bodyPr>
          <a:lstStyle/>
          <a:p>
            <a:r>
              <a:rPr lang="en-US" sz="2000">
                <a:solidFill>
                  <a:schemeClr val="tx1">
                    <a:lumMod val="75000"/>
                    <a:lumOff val="25000"/>
                  </a:schemeClr>
                </a:solidFill>
                <a:latin typeface="Trebuchet MS" panose="020B0603020202020204" pitchFamily="34" charset="0"/>
              </a:rPr>
              <a:t>Hindari informasi redundan pada legenda</a:t>
            </a:r>
            <a:endParaRPr lang="en-GB" sz="2000">
              <a:solidFill>
                <a:schemeClr val="tx1">
                  <a:lumMod val="75000"/>
                  <a:lumOff val="25000"/>
                </a:schemeClr>
              </a:solidFill>
              <a:latin typeface="Trebuchet MS" panose="020B0603020202020204" pitchFamily="34" charset="0"/>
            </a:endParaRPr>
          </a:p>
        </p:txBody>
      </p:sp>
      <p:sp>
        <p:nvSpPr>
          <p:cNvPr id="12" name="TextBox 11"/>
          <p:cNvSpPr txBox="1"/>
          <p:nvPr/>
        </p:nvSpPr>
        <p:spPr>
          <a:xfrm>
            <a:off x="3976447" y="6154636"/>
            <a:ext cx="4255780" cy="400110"/>
          </a:xfrm>
          <a:prstGeom prst="rect">
            <a:avLst/>
          </a:prstGeom>
          <a:noFill/>
        </p:spPr>
        <p:txBody>
          <a:bodyPr wrap="none" rtlCol="0">
            <a:spAutoFit/>
          </a:bodyPr>
          <a:lstStyle/>
          <a:p>
            <a:r>
              <a:rPr lang="en-US" sz="2000" dirty="0">
                <a:solidFill>
                  <a:schemeClr val="tx1">
                    <a:lumMod val="75000"/>
                    <a:lumOff val="25000"/>
                  </a:schemeClr>
                </a:solidFill>
                <a:latin typeface="Trebuchet MS" panose="020B0603020202020204" pitchFamily="34" charset="0"/>
              </a:rPr>
              <a:t>Format </a:t>
            </a:r>
            <a:r>
              <a:rPr lang="en-US" sz="2000" dirty="0" err="1">
                <a:solidFill>
                  <a:schemeClr val="tx1">
                    <a:lumMod val="75000"/>
                    <a:lumOff val="25000"/>
                  </a:schemeClr>
                </a:solidFill>
                <a:latin typeface="Trebuchet MS" panose="020B0603020202020204" pitchFamily="34" charset="0"/>
              </a:rPr>
              <a:t>upayakan</a:t>
            </a:r>
            <a:r>
              <a:rPr lang="en-US" sz="2000" dirty="0">
                <a:solidFill>
                  <a:schemeClr val="tx1">
                    <a:lumMod val="75000"/>
                    <a:lumOff val="25000"/>
                  </a:schemeClr>
                </a:solidFill>
                <a:latin typeface="Trebuchet MS" panose="020B0603020202020204" pitchFamily="34" charset="0"/>
              </a:rPr>
              <a:t> Vector (EPS, PDF)</a:t>
            </a:r>
            <a:endParaRPr lang="en-GB" sz="2000" dirty="0">
              <a:solidFill>
                <a:schemeClr val="tx1">
                  <a:lumMod val="75000"/>
                  <a:lumOff val="25000"/>
                </a:schemeClr>
              </a:solidFill>
              <a:latin typeface="Trebuchet MS" panose="020B0603020202020204" pitchFamily="34" charset="0"/>
            </a:endParaRPr>
          </a:p>
        </p:txBody>
      </p:sp>
      <p:sp>
        <p:nvSpPr>
          <p:cNvPr id="13" name="Rounded Rectangle 12"/>
          <p:cNvSpPr/>
          <p:nvPr/>
        </p:nvSpPr>
        <p:spPr>
          <a:xfrm>
            <a:off x="4380394" y="1359056"/>
            <a:ext cx="391361" cy="72008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79576" y="1395931"/>
            <a:ext cx="1871538" cy="646331"/>
          </a:xfrm>
          <a:prstGeom prst="rect">
            <a:avLst/>
          </a:prstGeom>
          <a:noFill/>
        </p:spPr>
        <p:txBody>
          <a:bodyPr wrap="none" rtlCol="0">
            <a:spAutoFit/>
          </a:bodyPr>
          <a:lstStyle/>
          <a:p>
            <a:pPr algn="ctr"/>
            <a:r>
              <a:rPr lang="en-US">
                <a:solidFill>
                  <a:schemeClr val="accent2">
                    <a:lumMod val="60000"/>
                    <a:lumOff val="40000"/>
                  </a:schemeClr>
                </a:solidFill>
              </a:rPr>
              <a:t>Jangan lupa</a:t>
            </a:r>
          </a:p>
          <a:p>
            <a:pPr algn="ctr"/>
            <a:r>
              <a:rPr lang="en-US">
                <a:solidFill>
                  <a:schemeClr val="accent2">
                    <a:lumMod val="60000"/>
                    <a:lumOff val="40000"/>
                  </a:schemeClr>
                </a:solidFill>
              </a:rPr>
              <a:t>sertakan SATUAN!</a:t>
            </a:r>
          </a:p>
        </p:txBody>
      </p:sp>
      <p:sp>
        <p:nvSpPr>
          <p:cNvPr id="24" name="Rounded Rectangle 23"/>
          <p:cNvSpPr/>
          <p:nvPr/>
        </p:nvSpPr>
        <p:spPr>
          <a:xfrm rot="5400000">
            <a:off x="6869799" y="4167370"/>
            <a:ext cx="369185" cy="620639"/>
          </a:xfrm>
          <a:prstGeom prst="roundRect">
            <a:avLst/>
          </a:prstGeom>
          <a:solidFill>
            <a:schemeClr val="tx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8616281" y="4149080"/>
            <a:ext cx="1965495" cy="923330"/>
          </a:xfrm>
          <a:prstGeom prst="rect">
            <a:avLst/>
          </a:prstGeom>
          <a:noFill/>
        </p:spPr>
        <p:txBody>
          <a:bodyPr wrap="square" rtlCol="0">
            <a:spAutoFit/>
          </a:bodyPr>
          <a:lstStyle/>
          <a:p>
            <a:pPr algn="ctr"/>
            <a:r>
              <a:rPr lang="en-US">
                <a:solidFill>
                  <a:schemeClr val="accent1"/>
                </a:solidFill>
              </a:rPr>
              <a:t>SATUAN boleh dalam variabel</a:t>
            </a:r>
          </a:p>
          <a:p>
            <a:pPr algn="ctr"/>
            <a:endParaRPr lang="en-US">
              <a:solidFill>
                <a:schemeClr val="accent1"/>
              </a:solidFill>
            </a:endParaRPr>
          </a:p>
        </p:txBody>
      </p:sp>
      <p:sp>
        <p:nvSpPr>
          <p:cNvPr id="18" name="Curved Right Arrow 17"/>
          <p:cNvSpPr/>
          <p:nvPr/>
        </p:nvSpPr>
        <p:spPr>
          <a:xfrm rot="1479315">
            <a:off x="3107094" y="2711506"/>
            <a:ext cx="731665" cy="2376264"/>
          </a:xfrm>
          <a:prstGeom prst="curved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ight Arrow 18"/>
          <p:cNvSpPr/>
          <p:nvPr/>
        </p:nvSpPr>
        <p:spPr>
          <a:xfrm>
            <a:off x="7536161" y="4365105"/>
            <a:ext cx="989491" cy="245641"/>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rot="10800000">
            <a:off x="3935760" y="1473455"/>
            <a:ext cx="373722" cy="245641"/>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8525652" y="2348880"/>
            <a:ext cx="342205" cy="1008112"/>
          </a:xfrm>
          <a:prstGeom prst="round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760297" y="2297882"/>
            <a:ext cx="1690231" cy="1200329"/>
          </a:xfrm>
          <a:prstGeom prst="rect">
            <a:avLst/>
          </a:prstGeom>
          <a:noFill/>
        </p:spPr>
        <p:txBody>
          <a:bodyPr wrap="square" rtlCol="0">
            <a:spAutoFit/>
          </a:bodyPr>
          <a:lstStyle/>
          <a:p>
            <a:pPr algn="ctr"/>
            <a:r>
              <a:rPr lang="en-US">
                <a:solidFill>
                  <a:srgbClr val="00B050"/>
                </a:solidFill>
              </a:rPr>
              <a:t>“Tick marks”</a:t>
            </a:r>
          </a:p>
          <a:p>
            <a:pPr algn="ctr"/>
            <a:r>
              <a:rPr lang="en-US">
                <a:solidFill>
                  <a:srgbClr val="00B050"/>
                </a:solidFill>
              </a:rPr>
              <a:t>u/ membantu estimasi nilai besaran</a:t>
            </a:r>
          </a:p>
        </p:txBody>
      </p:sp>
    </p:spTree>
    <p:extLst>
      <p:ext uri="{BB962C8B-B14F-4D97-AF65-F5344CB8AC3E}">
        <p14:creationId xmlns:p14="http://schemas.microsoft.com/office/powerpoint/2010/main" val="100956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1" grpId="0"/>
      <p:bldP spid="26" grpId="0"/>
      <p:bldP spid="28" grpId="0"/>
      <p:bldP spid="12" grpId="0"/>
      <p:bldP spid="13" grpId="0" animBg="1"/>
      <p:bldP spid="14" grpId="0"/>
      <p:bldP spid="24" grpId="0" animBg="1"/>
      <p:bldP spid="25" grpId="0"/>
      <p:bldP spid="18" grpId="0" animBg="1"/>
      <p:bldP spid="19" grpId="0" animBg="1"/>
      <p:bldP spid="29" grpId="0" animBg="1"/>
      <p:bldP spid="3" grpId="0" animBg="1"/>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860200" y="1502237"/>
            <a:ext cx="3704127" cy="2616238"/>
            <a:chOff x="6444208" y="1574898"/>
            <a:chExt cx="2472666" cy="1746453"/>
          </a:xfrm>
        </p:grpSpPr>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4208" y="1574898"/>
              <a:ext cx="2472666" cy="1746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948264" y="1700808"/>
              <a:ext cx="216024"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normAutofit/>
          </a:bodyPr>
          <a:lstStyle/>
          <a:p>
            <a:r>
              <a:rPr lang="en-GB" smtClean="0"/>
              <a:t>Perangkat Lunak yang Berguna</a:t>
            </a:r>
            <a:endParaRPr lang="en-US"/>
          </a:p>
        </p:txBody>
      </p:sp>
      <p:sp>
        <p:nvSpPr>
          <p:cNvPr id="9" name="Content Placeholder 2"/>
          <p:cNvSpPr>
            <a:spLocks noGrp="1"/>
          </p:cNvSpPr>
          <p:nvPr>
            <p:ph idx="1"/>
          </p:nvPr>
        </p:nvSpPr>
        <p:spPr>
          <a:xfrm>
            <a:off x="1283061" y="1250209"/>
            <a:ext cx="9144000" cy="504056"/>
          </a:xfrm>
        </p:spPr>
        <p:txBody>
          <a:bodyPr>
            <a:normAutofit/>
          </a:bodyPr>
          <a:lstStyle/>
          <a:p>
            <a:pPr marL="0" indent="0" algn="ctr">
              <a:buNone/>
            </a:pPr>
            <a:r>
              <a:rPr lang="en-US" sz="2000" dirty="0"/>
              <a:t>Gratis, </a:t>
            </a:r>
            <a:r>
              <a:rPr lang="en-US" sz="2000" dirty="0" err="1"/>
              <a:t>Praktis</a:t>
            </a:r>
            <a:r>
              <a:rPr lang="en-US" sz="2000" dirty="0"/>
              <a:t>, Multi-Platform</a:t>
            </a:r>
          </a:p>
        </p:txBody>
      </p:sp>
      <p:sp>
        <p:nvSpPr>
          <p:cNvPr id="10" name="Content Placeholder 2"/>
          <p:cNvSpPr txBox="1">
            <a:spLocks/>
          </p:cNvSpPr>
          <p:nvPr/>
        </p:nvSpPr>
        <p:spPr>
          <a:xfrm>
            <a:off x="1981200" y="1484784"/>
            <a:ext cx="8229600" cy="9361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lumMod val="75000"/>
                    <a:lumOff val="25000"/>
                  </a:schemeClr>
                </a:solidFill>
                <a:latin typeface="Trebuchet MS" panose="020B0603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lumMod val="75000"/>
                    <a:lumOff val="25000"/>
                  </a:schemeClr>
                </a:solidFill>
                <a:latin typeface="Trebuchet MS" panose="020B0603020202020204" pitchFamily="34" charset="0"/>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lumMod val="75000"/>
                    <a:lumOff val="25000"/>
                  </a:schemeClr>
                </a:solidFill>
                <a:latin typeface="Trebuchet MS" panose="020B0603020202020204" pitchFamily="34" charset="0"/>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lumMod val="75000"/>
                    <a:lumOff val="25000"/>
                  </a:schemeClr>
                </a:solidFill>
                <a:latin typeface="Trebuchet MS" panose="020B0603020202020204" pitchFamily="34" charset="0"/>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lumMod val="75000"/>
                    <a:lumOff val="25000"/>
                  </a:schemeClr>
                </a:solidFill>
                <a:latin typeface="Trebuchet MS" panose="020B0603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solidFill>
                  <a:schemeClr val="accent2"/>
                </a:solidFill>
              </a:rPr>
              <a:t>Plot 2D</a:t>
            </a:r>
          </a:p>
        </p:txBody>
      </p:sp>
      <p:sp>
        <p:nvSpPr>
          <p:cNvPr id="11" name="TextBox 10"/>
          <p:cNvSpPr txBox="1"/>
          <p:nvPr/>
        </p:nvSpPr>
        <p:spPr>
          <a:xfrm>
            <a:off x="2006058" y="2132857"/>
            <a:ext cx="6106166" cy="830997"/>
          </a:xfrm>
          <a:prstGeom prst="rect">
            <a:avLst/>
          </a:prstGeom>
          <a:noFill/>
        </p:spPr>
        <p:txBody>
          <a:bodyPr wrap="square" rtlCol="0">
            <a:spAutoFit/>
          </a:bodyPr>
          <a:lstStyle/>
          <a:p>
            <a:pPr marL="261938" indent="-261938">
              <a:buFont typeface="Arial" panose="020B0604020202020204" pitchFamily="34" charset="0"/>
              <a:buChar char="•"/>
            </a:pPr>
            <a:r>
              <a:rPr lang="en-US" altLang="ja-JP" sz="2400">
                <a:solidFill>
                  <a:schemeClr val="tx1">
                    <a:lumMod val="75000"/>
                    <a:lumOff val="25000"/>
                  </a:schemeClr>
                </a:solidFill>
              </a:rPr>
              <a:t>Gnuplot </a:t>
            </a:r>
            <a:endParaRPr lang="en-US" altLang="ja-JP" sz="2400" smtClean="0">
              <a:solidFill>
                <a:schemeClr val="tx1">
                  <a:lumMod val="75000"/>
                  <a:lumOff val="25000"/>
                </a:schemeClr>
              </a:solidFill>
            </a:endParaRPr>
          </a:p>
          <a:p>
            <a:pPr marL="261938" indent="-261938">
              <a:buFont typeface="Arial" panose="020B0604020202020204" pitchFamily="34" charset="0"/>
              <a:buChar char="•"/>
            </a:pPr>
            <a:r>
              <a:rPr lang="en-US" sz="2400" smtClean="0">
                <a:solidFill>
                  <a:schemeClr val="tx1">
                    <a:lumMod val="75000"/>
                    <a:lumOff val="25000"/>
                  </a:schemeClr>
                </a:solidFill>
              </a:rPr>
              <a:t>Grace/Xmgr</a:t>
            </a:r>
            <a:endParaRPr lang="en-US" sz="2400">
              <a:solidFill>
                <a:schemeClr val="tx1">
                  <a:lumMod val="75000"/>
                  <a:lumOff val="25000"/>
                </a:schemeClr>
              </a:solidFill>
            </a:endParaRPr>
          </a:p>
        </p:txBody>
      </p:sp>
      <p:sp>
        <p:nvSpPr>
          <p:cNvPr id="13" name="Content Placeholder 2"/>
          <p:cNvSpPr txBox="1">
            <a:spLocks/>
          </p:cNvSpPr>
          <p:nvPr/>
        </p:nvSpPr>
        <p:spPr>
          <a:xfrm>
            <a:off x="1977030" y="3102059"/>
            <a:ext cx="8229600" cy="9361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lumMod val="75000"/>
                    <a:lumOff val="25000"/>
                  </a:schemeClr>
                </a:solidFill>
                <a:latin typeface="Trebuchet MS" panose="020B0603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lumMod val="75000"/>
                    <a:lumOff val="25000"/>
                  </a:schemeClr>
                </a:solidFill>
                <a:latin typeface="Trebuchet MS" panose="020B0603020202020204" pitchFamily="34" charset="0"/>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lumMod val="75000"/>
                    <a:lumOff val="25000"/>
                  </a:schemeClr>
                </a:solidFill>
                <a:latin typeface="Trebuchet MS" panose="020B0603020202020204" pitchFamily="34" charset="0"/>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lumMod val="75000"/>
                    <a:lumOff val="25000"/>
                  </a:schemeClr>
                </a:solidFill>
                <a:latin typeface="Trebuchet MS" panose="020B0603020202020204" pitchFamily="34" charset="0"/>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lumMod val="75000"/>
                    <a:lumOff val="25000"/>
                  </a:schemeClr>
                </a:solidFill>
                <a:latin typeface="Trebuchet MS" panose="020B0603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solidFill>
                  <a:schemeClr val="accent2"/>
                </a:solidFill>
              </a:rPr>
              <a:t>Plot 3D dan Animasi</a:t>
            </a:r>
          </a:p>
        </p:txBody>
      </p:sp>
      <p:sp>
        <p:nvSpPr>
          <p:cNvPr id="14" name="TextBox 13"/>
          <p:cNvSpPr txBox="1"/>
          <p:nvPr/>
        </p:nvSpPr>
        <p:spPr>
          <a:xfrm>
            <a:off x="2001888" y="3717033"/>
            <a:ext cx="2941984" cy="1200329"/>
          </a:xfrm>
          <a:prstGeom prst="rect">
            <a:avLst/>
          </a:prstGeom>
          <a:noFill/>
        </p:spPr>
        <p:txBody>
          <a:bodyPr wrap="square" rtlCol="0">
            <a:spAutoFit/>
          </a:bodyPr>
          <a:lstStyle/>
          <a:p>
            <a:pPr marL="261938" indent="-261938">
              <a:buFont typeface="Arial" panose="020B0604020202020204" pitchFamily="34" charset="0"/>
              <a:buChar char="•"/>
            </a:pPr>
            <a:r>
              <a:rPr lang="en-US" sz="2400">
                <a:solidFill>
                  <a:schemeClr val="tx1">
                    <a:lumMod val="75000"/>
                    <a:lumOff val="25000"/>
                  </a:schemeClr>
                </a:solidFill>
              </a:rPr>
              <a:t>Gnuplot</a:t>
            </a:r>
          </a:p>
          <a:p>
            <a:pPr marL="261938" indent="-261938">
              <a:buFont typeface="Arial" panose="020B0604020202020204" pitchFamily="34" charset="0"/>
              <a:buChar char="•"/>
            </a:pPr>
            <a:r>
              <a:rPr lang="en-US" sz="2400">
                <a:solidFill>
                  <a:schemeClr val="tx1">
                    <a:lumMod val="75000"/>
                    <a:lumOff val="25000"/>
                  </a:schemeClr>
                </a:solidFill>
              </a:rPr>
              <a:t>ImageMagick</a:t>
            </a:r>
          </a:p>
          <a:p>
            <a:pPr marL="261938" indent="-261938">
              <a:buFont typeface="Arial" panose="020B0604020202020204" pitchFamily="34" charset="0"/>
              <a:buChar char="•"/>
            </a:pPr>
            <a:r>
              <a:rPr lang="en-US" sz="2400">
                <a:solidFill>
                  <a:schemeClr val="tx1">
                    <a:lumMod val="75000"/>
                    <a:lumOff val="25000"/>
                  </a:schemeClr>
                </a:solidFill>
              </a:rPr>
              <a:t>Jmol dan POV-Ray</a:t>
            </a:r>
          </a:p>
        </p:txBody>
      </p:sp>
      <p:sp>
        <p:nvSpPr>
          <p:cNvPr id="15" name="Content Placeholder 2"/>
          <p:cNvSpPr txBox="1">
            <a:spLocks/>
          </p:cNvSpPr>
          <p:nvPr/>
        </p:nvSpPr>
        <p:spPr>
          <a:xfrm>
            <a:off x="1977030" y="5085184"/>
            <a:ext cx="8229600" cy="9361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lumMod val="75000"/>
                    <a:lumOff val="25000"/>
                  </a:schemeClr>
                </a:solidFill>
                <a:latin typeface="Trebuchet MS" panose="020B0603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lumMod val="75000"/>
                    <a:lumOff val="25000"/>
                  </a:schemeClr>
                </a:solidFill>
                <a:latin typeface="Trebuchet MS" panose="020B0603020202020204" pitchFamily="34" charset="0"/>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lumMod val="75000"/>
                    <a:lumOff val="25000"/>
                  </a:schemeClr>
                </a:solidFill>
                <a:latin typeface="Trebuchet MS" panose="020B0603020202020204" pitchFamily="34" charset="0"/>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lumMod val="75000"/>
                    <a:lumOff val="25000"/>
                  </a:schemeClr>
                </a:solidFill>
                <a:latin typeface="Trebuchet MS" panose="020B0603020202020204" pitchFamily="34" charset="0"/>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lumMod val="75000"/>
                    <a:lumOff val="25000"/>
                  </a:schemeClr>
                </a:solidFill>
                <a:latin typeface="Trebuchet MS" panose="020B0603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solidFill>
                  <a:schemeClr val="accent2"/>
                </a:solidFill>
              </a:rPr>
              <a:t>Pengolah Gambar</a:t>
            </a:r>
          </a:p>
        </p:txBody>
      </p:sp>
      <p:sp>
        <p:nvSpPr>
          <p:cNvPr id="16" name="TextBox 15"/>
          <p:cNvSpPr txBox="1"/>
          <p:nvPr/>
        </p:nvSpPr>
        <p:spPr>
          <a:xfrm>
            <a:off x="2001888" y="5703640"/>
            <a:ext cx="1789856" cy="461665"/>
          </a:xfrm>
          <a:prstGeom prst="rect">
            <a:avLst/>
          </a:prstGeom>
          <a:noFill/>
        </p:spPr>
        <p:txBody>
          <a:bodyPr wrap="square" rtlCol="0">
            <a:spAutoFit/>
          </a:bodyPr>
          <a:lstStyle/>
          <a:p>
            <a:pPr marL="261938" indent="-261938">
              <a:buFont typeface="Arial" panose="020B0604020202020204" pitchFamily="34" charset="0"/>
              <a:buChar char="•"/>
            </a:pPr>
            <a:r>
              <a:rPr lang="en-US" sz="2400">
                <a:solidFill>
                  <a:schemeClr val="tx1">
                    <a:lumMod val="75000"/>
                    <a:lumOff val="25000"/>
                  </a:schemeClr>
                </a:solidFill>
              </a:rPr>
              <a:t>Inkscape</a:t>
            </a:r>
          </a:p>
        </p:txBody>
      </p:sp>
      <p:pic>
        <p:nvPicPr>
          <p:cNvPr id="4111" name="Picture 15" descr="E:\Dropbox\iroiro\buildgraph\buildgraph\buildgrap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5061" y="3992606"/>
            <a:ext cx="5209491" cy="2604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9155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TotalTime>
  <Words>682</Words>
  <Application>Microsoft Office PowerPoint</Application>
  <PresentationFormat>Widescreen</PresentationFormat>
  <Paragraphs>79</Paragraphs>
  <Slides>12</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游ゴシック</vt:lpstr>
      <vt:lpstr>Arial</vt:lpstr>
      <vt:lpstr>Calibri</vt:lpstr>
      <vt:lpstr>Calibri Light</vt:lpstr>
      <vt:lpstr>Cambria Math</vt:lpstr>
      <vt:lpstr>Georgia</vt:lpstr>
      <vt:lpstr>Trebuchet MS</vt:lpstr>
      <vt:lpstr>verdana</vt:lpstr>
      <vt:lpstr>verdana</vt:lpstr>
      <vt:lpstr>Office Theme</vt:lpstr>
      <vt:lpstr>PowerPoint Presentation</vt:lpstr>
      <vt:lpstr>Good example of bad plots</vt:lpstr>
      <vt:lpstr>Good plots</vt:lpstr>
      <vt:lpstr>Pentingnya Tampilan yang Menarik</vt:lpstr>
      <vt:lpstr>Namun, hati-hati…</vt:lpstr>
      <vt:lpstr>Kriteria Ilustrasi Ilmiah</vt:lpstr>
      <vt:lpstr>Golden Ratio</vt:lpstr>
      <vt:lpstr>Detail Gambar (Contoh pada 2D)</vt:lpstr>
      <vt:lpstr>Perangkat Lunak yang Berguna</vt:lpstr>
      <vt:lpstr>Grace/Xmgr</vt:lpstr>
      <vt:lpstr>Gnuplot</vt:lpstr>
      <vt:lpstr>POV-Ray, JMOL, Avogadro,…</vt:lpstr>
    </vt:vector>
  </TitlesOfParts>
  <Company>University of Luxembourg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Eddwi Hesky HASDEO</dc:creator>
  <cp:lastModifiedBy>Eddwi Hesky HASDEO</cp:lastModifiedBy>
  <cp:revision>6</cp:revision>
  <dcterms:created xsi:type="dcterms:W3CDTF">2021-07-31T14:36:36Z</dcterms:created>
  <dcterms:modified xsi:type="dcterms:W3CDTF">2021-07-31T20:29:32Z</dcterms:modified>
</cp:coreProperties>
</file>